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31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104" d="100"/>
          <a:sy n="104" d="100"/>
        </p:scale>
        <p:origin x="232" y="5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rbrough, Jeffery" userId="73340171-94b2-47f6-bbc4-d4a26c8c61d0" providerId="ADAL" clId="{1F6D229E-1BBC-BC4A-8E61-10B8F6D1FF09}"/>
    <pc:docChg chg="undo custSel addSld delSld modSld">
      <pc:chgData name="Yarbrough, Jeffery" userId="73340171-94b2-47f6-bbc4-d4a26c8c61d0" providerId="ADAL" clId="{1F6D229E-1BBC-BC4A-8E61-10B8F6D1FF09}" dt="2025-02-19T18:05:48.983" v="22" actId="6549"/>
      <pc:docMkLst>
        <pc:docMk/>
      </pc:docMkLst>
      <pc:sldChg chg="modSp mod">
        <pc:chgData name="Yarbrough, Jeffery" userId="73340171-94b2-47f6-bbc4-d4a26c8c61d0" providerId="ADAL" clId="{1F6D229E-1BBC-BC4A-8E61-10B8F6D1FF09}" dt="2025-02-19T18:05:48.983" v="22" actId="6549"/>
        <pc:sldMkLst>
          <pc:docMk/>
          <pc:sldMk cId="0" sldId="256"/>
        </pc:sldMkLst>
        <pc:spChg chg="mod">
          <ac:chgData name="Yarbrough, Jeffery" userId="73340171-94b2-47f6-bbc4-d4a26c8c61d0" providerId="ADAL" clId="{1F6D229E-1BBC-BC4A-8E61-10B8F6D1FF09}" dt="2025-02-19T18:05:48.983" v="22" actId="6549"/>
          <ac:spMkLst>
            <pc:docMk/>
            <pc:sldMk cId="0" sldId="256"/>
            <ac:spMk id="3" creationId="{00000000-0000-0000-0000-000000000000}"/>
          </ac:spMkLst>
        </pc:spChg>
      </pc:sldChg>
      <pc:sldChg chg="del">
        <pc:chgData name="Yarbrough, Jeffery" userId="73340171-94b2-47f6-bbc4-d4a26c8c61d0" providerId="ADAL" clId="{1F6D229E-1BBC-BC4A-8E61-10B8F6D1FF09}" dt="2025-02-12T20:11:55.439" v="0" actId="2696"/>
        <pc:sldMkLst>
          <pc:docMk/>
          <pc:sldMk cId="0" sldId="257"/>
        </pc:sldMkLst>
      </pc:sldChg>
      <pc:sldChg chg="mod modShow">
        <pc:chgData name="Yarbrough, Jeffery" userId="73340171-94b2-47f6-bbc4-d4a26c8c61d0" providerId="ADAL" clId="{1F6D229E-1BBC-BC4A-8E61-10B8F6D1FF09}" dt="2025-02-19T17:18:19.306" v="4" actId="729"/>
        <pc:sldMkLst>
          <pc:docMk/>
          <pc:sldMk cId="0" sldId="258"/>
        </pc:sldMkLst>
      </pc:sldChg>
      <pc:sldChg chg="add del mod modShow">
        <pc:chgData name="Yarbrough, Jeffery" userId="73340171-94b2-47f6-bbc4-d4a26c8c61d0" providerId="ADAL" clId="{1F6D229E-1BBC-BC4A-8E61-10B8F6D1FF09}" dt="2025-02-19T17:18:51.875" v="20" actId="729"/>
        <pc:sldMkLst>
          <pc:docMk/>
          <pc:sldMk cId="0" sldId="306"/>
        </pc:sldMkLst>
      </pc:sldChg>
      <pc:sldChg chg="mod modShow">
        <pc:chgData name="Yarbrough, Jeffery" userId="73340171-94b2-47f6-bbc4-d4a26c8c61d0" providerId="ADAL" clId="{1F6D229E-1BBC-BC4A-8E61-10B8F6D1FF09}" dt="2025-02-19T17:18:56.397" v="21" actId="729"/>
        <pc:sldMkLst>
          <pc:docMk/>
          <pc:sldMk cId="0" sldId="307"/>
        </pc:sldMkLst>
      </pc:sldChg>
      <pc:sldChg chg="modSp add mod">
        <pc:chgData name="Yarbrough, Jeffery" userId="73340171-94b2-47f6-bbc4-d4a26c8c61d0" providerId="ADAL" clId="{1F6D229E-1BBC-BC4A-8E61-10B8F6D1FF09}" dt="2025-02-19T17:18:32.895" v="19" actId="20577"/>
        <pc:sldMkLst>
          <pc:docMk/>
          <pc:sldMk cId="166871747" sldId="311"/>
        </pc:sldMkLst>
        <pc:spChg chg="mod">
          <ac:chgData name="Yarbrough, Jeffery" userId="73340171-94b2-47f6-bbc4-d4a26c8c61d0" providerId="ADAL" clId="{1F6D229E-1BBC-BC4A-8E61-10B8F6D1FF09}" dt="2025-02-19T17:18:32.895" v="19" actId="20577"/>
          <ac:spMkLst>
            <pc:docMk/>
            <pc:sldMk cId="166871747" sldId="311"/>
            <ac:spMk id="2" creationId="{FE7F9EF8-CA78-54D6-CAA5-9A8C00E24A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4501" y="6510337"/>
            <a:ext cx="25400" cy="21336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20455" y="6495878"/>
            <a:ext cx="219167" cy="22901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1999" cy="644842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350" y="19048"/>
            <a:ext cx="12058650" cy="683894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35956" y="453677"/>
            <a:ext cx="123382" cy="235244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9980816" y="382980"/>
            <a:ext cx="1030605" cy="306070"/>
          </a:xfrm>
          <a:custGeom>
            <a:avLst/>
            <a:gdLst/>
            <a:ahLst/>
            <a:cxnLst/>
            <a:rect l="l" t="t" r="r" b="b"/>
            <a:pathLst>
              <a:path w="1030604" h="306070">
                <a:moveTo>
                  <a:pt x="197434" y="0"/>
                </a:moveTo>
                <a:lnTo>
                  <a:pt x="166154" y="0"/>
                </a:lnTo>
                <a:lnTo>
                  <a:pt x="166154" y="70446"/>
                </a:lnTo>
                <a:lnTo>
                  <a:pt x="165874" y="70446"/>
                </a:lnTo>
                <a:lnTo>
                  <a:pt x="165874" y="97320"/>
                </a:lnTo>
                <a:lnTo>
                  <a:pt x="165798" y="243840"/>
                </a:lnTo>
                <a:lnTo>
                  <a:pt x="144538" y="277152"/>
                </a:lnTo>
                <a:lnTo>
                  <a:pt x="125869" y="279336"/>
                </a:lnTo>
                <a:lnTo>
                  <a:pt x="97713" y="279336"/>
                </a:lnTo>
                <a:lnTo>
                  <a:pt x="54889" y="269582"/>
                </a:lnTo>
                <a:lnTo>
                  <a:pt x="31750" y="235940"/>
                </a:lnTo>
                <a:lnTo>
                  <a:pt x="30949" y="227177"/>
                </a:lnTo>
                <a:lnTo>
                  <a:pt x="30949" y="149466"/>
                </a:lnTo>
                <a:lnTo>
                  <a:pt x="46431" y="113461"/>
                </a:lnTo>
                <a:lnTo>
                  <a:pt x="97713" y="97320"/>
                </a:lnTo>
                <a:lnTo>
                  <a:pt x="165874" y="97320"/>
                </a:lnTo>
                <a:lnTo>
                  <a:pt x="165874" y="70446"/>
                </a:lnTo>
                <a:lnTo>
                  <a:pt x="101092" y="70446"/>
                </a:lnTo>
                <a:lnTo>
                  <a:pt x="74320" y="72428"/>
                </a:lnTo>
                <a:lnTo>
                  <a:pt x="35775" y="85750"/>
                </a:lnTo>
                <a:lnTo>
                  <a:pt x="2819" y="129616"/>
                </a:lnTo>
                <a:lnTo>
                  <a:pt x="0" y="149466"/>
                </a:lnTo>
                <a:lnTo>
                  <a:pt x="25" y="227177"/>
                </a:lnTo>
                <a:lnTo>
                  <a:pt x="22796" y="280949"/>
                </a:lnTo>
                <a:lnTo>
                  <a:pt x="74155" y="303974"/>
                </a:lnTo>
                <a:lnTo>
                  <a:pt x="101092" y="305943"/>
                </a:lnTo>
                <a:lnTo>
                  <a:pt x="130098" y="305943"/>
                </a:lnTo>
                <a:lnTo>
                  <a:pt x="175653" y="294157"/>
                </a:lnTo>
                <a:lnTo>
                  <a:pt x="188950" y="279336"/>
                </a:lnTo>
                <a:lnTo>
                  <a:pt x="192036" y="273367"/>
                </a:lnTo>
                <a:lnTo>
                  <a:pt x="195021" y="263867"/>
                </a:lnTo>
                <a:lnTo>
                  <a:pt x="196634" y="254584"/>
                </a:lnTo>
                <a:lnTo>
                  <a:pt x="196761" y="253847"/>
                </a:lnTo>
                <a:lnTo>
                  <a:pt x="197231" y="246761"/>
                </a:lnTo>
                <a:lnTo>
                  <a:pt x="197332" y="245287"/>
                </a:lnTo>
                <a:lnTo>
                  <a:pt x="197434" y="97320"/>
                </a:lnTo>
                <a:lnTo>
                  <a:pt x="197434" y="0"/>
                </a:lnTo>
                <a:close/>
              </a:path>
              <a:path w="1030604" h="306070">
                <a:moveTo>
                  <a:pt x="1030351" y="279057"/>
                </a:moveTo>
                <a:lnTo>
                  <a:pt x="978242" y="279057"/>
                </a:lnTo>
                <a:lnTo>
                  <a:pt x="968095" y="278549"/>
                </a:lnTo>
                <a:lnTo>
                  <a:pt x="938542" y="251294"/>
                </a:lnTo>
                <a:lnTo>
                  <a:pt x="937958" y="241960"/>
                </a:lnTo>
                <a:lnTo>
                  <a:pt x="937958" y="97320"/>
                </a:lnTo>
                <a:lnTo>
                  <a:pt x="1003020" y="97320"/>
                </a:lnTo>
                <a:lnTo>
                  <a:pt x="1003020" y="70700"/>
                </a:lnTo>
                <a:lnTo>
                  <a:pt x="937958" y="70700"/>
                </a:lnTo>
                <a:lnTo>
                  <a:pt x="937958" y="0"/>
                </a:lnTo>
                <a:lnTo>
                  <a:pt x="906970" y="0"/>
                </a:lnTo>
                <a:lnTo>
                  <a:pt x="906970" y="243573"/>
                </a:lnTo>
                <a:lnTo>
                  <a:pt x="907605" y="253580"/>
                </a:lnTo>
                <a:lnTo>
                  <a:pt x="928738" y="293992"/>
                </a:lnTo>
                <a:lnTo>
                  <a:pt x="974280" y="305676"/>
                </a:lnTo>
                <a:lnTo>
                  <a:pt x="1030351" y="305676"/>
                </a:lnTo>
                <a:lnTo>
                  <a:pt x="1030351" y="2790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92806" y="453677"/>
            <a:ext cx="172629" cy="235512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58217" y="453419"/>
            <a:ext cx="197465" cy="23523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70877" y="453419"/>
            <a:ext cx="197394" cy="235232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0202750" y="453419"/>
            <a:ext cx="222250" cy="306070"/>
          </a:xfrm>
          <a:custGeom>
            <a:avLst/>
            <a:gdLst/>
            <a:ahLst/>
            <a:cxnLst/>
            <a:rect l="l" t="t" r="r" b="b"/>
            <a:pathLst>
              <a:path w="222250" h="306070">
                <a:moveTo>
                  <a:pt x="221679" y="0"/>
                </a:moveTo>
                <a:lnTo>
                  <a:pt x="189287" y="0"/>
                </a:lnTo>
                <a:lnTo>
                  <a:pt x="110706" y="195174"/>
                </a:lnTo>
                <a:lnTo>
                  <a:pt x="32107" y="0"/>
                </a:lnTo>
                <a:lnTo>
                  <a:pt x="0" y="0"/>
                </a:lnTo>
                <a:lnTo>
                  <a:pt x="94653" y="235232"/>
                </a:lnTo>
                <a:lnTo>
                  <a:pt x="66189" y="305938"/>
                </a:lnTo>
                <a:lnTo>
                  <a:pt x="98582" y="305938"/>
                </a:lnTo>
                <a:lnTo>
                  <a:pt x="221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436822" y="453419"/>
            <a:ext cx="197181" cy="235502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582721" y="453419"/>
            <a:ext cx="197122" cy="235502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32070" y="510016"/>
            <a:ext cx="247629" cy="248248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9532061" y="378307"/>
            <a:ext cx="386715" cy="380365"/>
          </a:xfrm>
          <a:custGeom>
            <a:avLst/>
            <a:gdLst/>
            <a:ahLst/>
            <a:cxnLst/>
            <a:rect l="l" t="t" r="r" b="b"/>
            <a:pathLst>
              <a:path w="386715" h="380365">
                <a:moveTo>
                  <a:pt x="357174" y="24155"/>
                </a:moveTo>
                <a:lnTo>
                  <a:pt x="288251" y="13131"/>
                </a:lnTo>
                <a:lnTo>
                  <a:pt x="245872" y="7658"/>
                </a:lnTo>
                <a:lnTo>
                  <a:pt x="150444" y="0"/>
                </a:lnTo>
                <a:lnTo>
                  <a:pt x="143929" y="723"/>
                </a:lnTo>
                <a:lnTo>
                  <a:pt x="12115" y="115265"/>
                </a:lnTo>
                <a:lnTo>
                  <a:pt x="0" y="147574"/>
                </a:lnTo>
                <a:lnTo>
                  <a:pt x="1308" y="142760"/>
                </a:lnTo>
                <a:lnTo>
                  <a:pt x="2946" y="139661"/>
                </a:lnTo>
                <a:lnTo>
                  <a:pt x="56057" y="118783"/>
                </a:lnTo>
                <a:lnTo>
                  <a:pt x="110566" y="113995"/>
                </a:lnTo>
                <a:lnTo>
                  <a:pt x="188645" y="112179"/>
                </a:lnTo>
                <a:lnTo>
                  <a:pt x="225742" y="113449"/>
                </a:lnTo>
                <a:lnTo>
                  <a:pt x="249567" y="115125"/>
                </a:lnTo>
                <a:lnTo>
                  <a:pt x="257987" y="115951"/>
                </a:lnTo>
                <a:lnTo>
                  <a:pt x="357174" y="24155"/>
                </a:lnTo>
                <a:close/>
              </a:path>
              <a:path w="386715" h="380365">
                <a:moveTo>
                  <a:pt x="386613" y="240868"/>
                </a:moveTo>
                <a:lnTo>
                  <a:pt x="386003" y="200647"/>
                </a:lnTo>
                <a:lnTo>
                  <a:pt x="383387" y="148602"/>
                </a:lnTo>
                <a:lnTo>
                  <a:pt x="379933" y="107213"/>
                </a:lnTo>
                <a:lnTo>
                  <a:pt x="371919" y="39624"/>
                </a:lnTo>
                <a:lnTo>
                  <a:pt x="272707" y="131419"/>
                </a:lnTo>
                <a:lnTo>
                  <a:pt x="273189" y="139623"/>
                </a:lnTo>
                <a:lnTo>
                  <a:pt x="273824" y="162826"/>
                </a:lnTo>
                <a:lnTo>
                  <a:pt x="270751" y="245541"/>
                </a:lnTo>
                <a:lnTo>
                  <a:pt x="264172" y="301840"/>
                </a:lnTo>
                <a:lnTo>
                  <a:pt x="256362" y="348335"/>
                </a:lnTo>
                <a:lnTo>
                  <a:pt x="232448" y="378587"/>
                </a:lnTo>
                <a:lnTo>
                  <a:pt x="227533" y="379615"/>
                </a:lnTo>
                <a:lnTo>
                  <a:pt x="229831" y="379615"/>
                </a:lnTo>
                <a:lnTo>
                  <a:pt x="374865" y="264452"/>
                </a:lnTo>
                <a:lnTo>
                  <a:pt x="385546" y="247091"/>
                </a:lnTo>
                <a:lnTo>
                  <a:pt x="386613" y="240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0500" y="3533775"/>
            <a:ext cx="1619250" cy="523875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457200" y="3781425"/>
            <a:ext cx="1095375" cy="38100"/>
          </a:xfrm>
          <a:custGeom>
            <a:avLst/>
            <a:gdLst/>
            <a:ahLst/>
            <a:cxnLst/>
            <a:rect l="l" t="t" r="r" b="b"/>
            <a:pathLst>
              <a:path w="1095375" h="38100">
                <a:moveTo>
                  <a:pt x="1095375" y="0"/>
                </a:moveTo>
                <a:lnTo>
                  <a:pt x="0" y="0"/>
                </a:lnTo>
                <a:lnTo>
                  <a:pt x="0" y="38100"/>
                </a:lnTo>
                <a:lnTo>
                  <a:pt x="1095375" y="38100"/>
                </a:lnTo>
                <a:lnTo>
                  <a:pt x="1095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7525" y="1740217"/>
            <a:ext cx="9104630" cy="1856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0092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00092E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4501" y="6510337"/>
            <a:ext cx="25400" cy="21336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20455" y="6495878"/>
            <a:ext cx="219167" cy="22901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499" y="1026999"/>
            <a:ext cx="1355651" cy="35548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1181100"/>
            <a:ext cx="1095375" cy="38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00092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00092E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00092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00092E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4501" y="6510337"/>
            <a:ext cx="25400" cy="21336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20455" y="6495878"/>
            <a:ext cx="219167" cy="22901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499" y="1026999"/>
            <a:ext cx="1355651" cy="35548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1181100"/>
            <a:ext cx="1095375" cy="38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00092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00092E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00092E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74501" y="6510337"/>
            <a:ext cx="25400" cy="21336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20455" y="6495878"/>
            <a:ext cx="219167" cy="2290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1969" y="571817"/>
            <a:ext cx="5800725" cy="426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0092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1969" y="1165914"/>
            <a:ext cx="10945495" cy="4609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543664"/>
            <a:ext cx="1143634" cy="130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79530" y="6526755"/>
            <a:ext cx="222250" cy="17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00092E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hyperlink" Target="https://docs.dynatrace.com/docs/manage/identity-access-management/permission-management/manage-user-permissions-policies/advanced/iam-policystate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docs.dynatrace.com/docs/manage/identity-access-management/permission-management/manage-user-permissions-policies/advanced/iam-policystatemen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2.png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.png"/><Relationship Id="rId7" Type="http://schemas.openxmlformats.org/officeDocument/2006/relationships/hyperlink" Target="https://docs.dynatrace.com/docs/manage/identity-access-management/permission-management/manage-user-permissions-policies/iam-policy-boundari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1.png"/><Relationship Id="rId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7" Type="http://schemas.openxmlformats.org/officeDocument/2006/relationships/image" Target="../media/image151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2.png"/><Relationship Id="rId4" Type="http://schemas.openxmlformats.org/officeDocument/2006/relationships/image" Target="../media/image1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jpg"/><Relationship Id="rId7" Type="http://schemas.openxmlformats.org/officeDocument/2006/relationships/image" Target="../media/image165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0"/>
              </a:spcBef>
            </a:pPr>
            <a:r>
              <a:rPr sz="6000" dirty="0">
                <a:solidFill>
                  <a:srgbClr val="FFFFFF"/>
                </a:solidFill>
              </a:rPr>
              <a:t>OpenPipeline,</a:t>
            </a:r>
            <a:r>
              <a:rPr sz="6000" spc="-100" dirty="0">
                <a:solidFill>
                  <a:srgbClr val="FFFFFF"/>
                </a:solidFill>
              </a:rPr>
              <a:t> </a:t>
            </a:r>
            <a:r>
              <a:rPr sz="6000" dirty="0">
                <a:solidFill>
                  <a:srgbClr val="FFFFFF"/>
                </a:solidFill>
              </a:rPr>
              <a:t>Segments,</a:t>
            </a:r>
            <a:r>
              <a:rPr sz="6000" spc="-100" dirty="0">
                <a:solidFill>
                  <a:srgbClr val="FFFFFF"/>
                </a:solidFill>
              </a:rPr>
              <a:t> </a:t>
            </a:r>
            <a:r>
              <a:rPr sz="6000" spc="-25" dirty="0">
                <a:solidFill>
                  <a:srgbClr val="FFFFFF"/>
                </a:solidFill>
              </a:rPr>
              <a:t>and </a:t>
            </a:r>
            <a:r>
              <a:rPr sz="6000" dirty="0">
                <a:solidFill>
                  <a:srgbClr val="FFFFFF"/>
                </a:solidFill>
              </a:rPr>
              <a:t>IAM</a:t>
            </a:r>
            <a:r>
              <a:rPr sz="6000" spc="5" dirty="0">
                <a:solidFill>
                  <a:srgbClr val="FFFFFF"/>
                </a:solidFill>
              </a:rPr>
              <a:t> </a:t>
            </a:r>
            <a:r>
              <a:rPr sz="6000" spc="-10" dirty="0">
                <a:solidFill>
                  <a:srgbClr val="FFFFFF"/>
                </a:solidFill>
              </a:rPr>
              <a:t>Policies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517525" y="4134802"/>
            <a:ext cx="32956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510" y="1179829"/>
            <a:ext cx="77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675" y="1581150"/>
            <a:ext cx="5715000" cy="48672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Dynamic</a:t>
            </a:r>
            <a:r>
              <a:rPr spc="-20" dirty="0"/>
              <a:t> </a:t>
            </a:r>
            <a:r>
              <a:rPr spc="-10" dirty="0"/>
              <a:t>Segment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74509" y="1606613"/>
            <a:ext cx="4343400" cy="3094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Show</a:t>
            </a:r>
            <a:r>
              <a:rPr sz="2000" b="1" spc="-40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me</a:t>
            </a:r>
            <a:r>
              <a:rPr sz="2000" b="1" spc="-70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data</a:t>
            </a:r>
            <a:r>
              <a:rPr sz="2000" b="1" spc="1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of</a:t>
            </a:r>
            <a:r>
              <a:rPr sz="2000" b="1" spc="-6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1766FD"/>
                </a:solidFill>
                <a:latin typeface="Calibri"/>
                <a:cs typeface="Calibri"/>
              </a:rPr>
              <a:t>“eu-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ireland”</a:t>
            </a:r>
            <a:r>
              <a:rPr sz="2000" b="1" spc="-3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1766FD"/>
                </a:solidFill>
                <a:latin typeface="Calibri"/>
                <a:cs typeface="Calibri"/>
              </a:rPr>
              <a:t>and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30" dirty="0">
                <a:solidFill>
                  <a:srgbClr val="1766FD"/>
                </a:solidFill>
                <a:latin typeface="Calibri"/>
                <a:cs typeface="Calibri"/>
              </a:rPr>
              <a:t>“eu-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austria”</a:t>
            </a:r>
            <a:r>
              <a:rPr sz="2000" b="1" spc="-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766FD"/>
                </a:solidFill>
                <a:latin typeface="Calibri"/>
                <a:cs typeface="Calibri"/>
              </a:rPr>
              <a:t>Regions</a:t>
            </a:r>
            <a:endParaRPr sz="20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605"/>
              </a:spcBef>
              <a:buClr>
                <a:srgbClr val="1766FD"/>
              </a:buClr>
              <a:buSzPct val="77500"/>
              <a:buFont typeface="Arial"/>
              <a:buChar char="•"/>
              <a:tabLst>
                <a:tab pos="194945" algn="l"/>
              </a:tabLst>
            </a:pP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Deduplication</a:t>
            </a:r>
            <a:r>
              <a:rPr sz="2000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092E"/>
                </a:solidFill>
                <a:latin typeface="Calibri"/>
                <a:cs typeface="Calibri"/>
              </a:rPr>
              <a:t>MZs</a:t>
            </a:r>
            <a:endParaRPr sz="20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605"/>
              </a:spcBef>
              <a:buClr>
                <a:srgbClr val="1766FD"/>
              </a:buClr>
              <a:buSzPct val="77500"/>
              <a:buFont typeface="Arial"/>
              <a:buChar char="•"/>
              <a:tabLst>
                <a:tab pos="194945" algn="l"/>
              </a:tabLst>
            </a:pP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Dynamic</a:t>
            </a:r>
            <a:r>
              <a:rPr sz="2000" spc="-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conditions</a:t>
            </a:r>
            <a:r>
              <a:rPr sz="2000" spc="-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using</a:t>
            </a:r>
            <a:r>
              <a:rPr sz="2000" spc="-9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variables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buClr>
                <a:srgbClr val="1766FD"/>
              </a:buClr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194945" marR="5080" indent="-182245">
              <a:lnSpc>
                <a:spcPct val="100000"/>
              </a:lnSpc>
              <a:buClr>
                <a:srgbClr val="1766FD"/>
              </a:buClr>
              <a:buSzPct val="77500"/>
              <a:buFont typeface="Arial"/>
              <a:buChar char="•"/>
              <a:tabLst>
                <a:tab pos="196850" algn="l"/>
              </a:tabLst>
            </a:pP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Multi-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select</a:t>
            </a:r>
            <a:r>
              <a:rPr sz="2000" spc="-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Dynamic</a:t>
            </a:r>
            <a:r>
              <a:rPr sz="2000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Segment</a:t>
            </a:r>
            <a:r>
              <a:rPr sz="20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values 	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will</a:t>
            </a:r>
            <a:r>
              <a:rPr sz="2000" spc="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result</a:t>
            </a:r>
            <a:r>
              <a:rPr sz="20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OR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logic</a:t>
            </a:r>
            <a:r>
              <a:rPr sz="2000" spc="-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when</a:t>
            </a:r>
            <a:r>
              <a:rPr sz="2000" spc="-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filtering</a:t>
            </a:r>
            <a:endParaRPr sz="2000">
              <a:latin typeface="Calibri"/>
              <a:cs typeface="Calibri"/>
            </a:endParaRPr>
          </a:p>
          <a:p>
            <a:pPr marL="411480" marR="996315" lvl="1" indent="-183515">
              <a:lnSpc>
                <a:spcPct val="100800"/>
              </a:lnSpc>
              <a:spcBef>
                <a:spcPts val="565"/>
              </a:spcBef>
              <a:buClr>
                <a:srgbClr val="1766FD"/>
              </a:buClr>
              <a:buSzPct val="77777"/>
              <a:buFont typeface="Arial"/>
              <a:buChar char="•"/>
              <a:tabLst>
                <a:tab pos="412750" algn="l"/>
              </a:tabLst>
            </a:pP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Filter</a:t>
            </a:r>
            <a:r>
              <a:rPr sz="1800" spc="-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region</a:t>
            </a:r>
            <a:r>
              <a:rPr sz="18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==</a:t>
            </a:r>
            <a:r>
              <a:rPr sz="1800" spc="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00092E"/>
                </a:solidFill>
                <a:latin typeface="Calibri"/>
                <a:cs typeface="Calibri"/>
              </a:rPr>
              <a:t>“eu-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Ireland”</a:t>
            </a:r>
            <a:r>
              <a:rPr sz="1800" spc="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092E"/>
                </a:solidFill>
                <a:latin typeface="Calibri"/>
                <a:cs typeface="Calibri"/>
              </a:rPr>
              <a:t>OR 	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region</a:t>
            </a:r>
            <a:r>
              <a:rPr sz="18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==</a:t>
            </a:r>
            <a:r>
              <a:rPr sz="1800" spc="-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092E"/>
                </a:solidFill>
                <a:latin typeface="Calibri"/>
                <a:cs typeface="Calibri"/>
              </a:rPr>
              <a:t>“eu-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astria”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510" y="1179829"/>
            <a:ext cx="77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Multiple</a:t>
            </a:r>
            <a:r>
              <a:rPr spc="-30" dirty="0"/>
              <a:t> </a:t>
            </a:r>
            <a:r>
              <a:rPr spc="-10" dirty="0"/>
              <a:t>Segments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675" y="1581150"/>
            <a:ext cx="5715000" cy="288032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066026" y="2617215"/>
            <a:ext cx="1137920" cy="619125"/>
          </a:xfrm>
          <a:custGeom>
            <a:avLst/>
            <a:gdLst/>
            <a:ahLst/>
            <a:cxnLst/>
            <a:rect l="l" t="t" r="r" b="b"/>
            <a:pathLst>
              <a:path w="1137920" h="619125">
                <a:moveTo>
                  <a:pt x="1137348" y="304800"/>
                </a:moveTo>
                <a:lnTo>
                  <a:pt x="1134872" y="304800"/>
                </a:lnTo>
                <a:lnTo>
                  <a:pt x="1134872" y="0"/>
                </a:lnTo>
                <a:lnTo>
                  <a:pt x="415925" y="0"/>
                </a:lnTo>
                <a:lnTo>
                  <a:pt x="415925" y="304800"/>
                </a:lnTo>
                <a:lnTo>
                  <a:pt x="415861" y="0"/>
                </a:lnTo>
                <a:lnTo>
                  <a:pt x="338074" y="0"/>
                </a:lnTo>
                <a:lnTo>
                  <a:pt x="77724" y="0"/>
                </a:lnTo>
                <a:lnTo>
                  <a:pt x="77724" y="304800"/>
                </a:lnTo>
                <a:lnTo>
                  <a:pt x="0" y="304800"/>
                </a:lnTo>
                <a:lnTo>
                  <a:pt x="0" y="619125"/>
                </a:lnTo>
                <a:lnTo>
                  <a:pt x="1137348" y="619125"/>
                </a:lnTo>
                <a:lnTo>
                  <a:pt x="1137348" y="3048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74509" y="1606613"/>
            <a:ext cx="4162425" cy="1021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Show</a:t>
            </a:r>
            <a:r>
              <a:rPr sz="2000" b="1" spc="-40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me</a:t>
            </a:r>
            <a:r>
              <a:rPr sz="2000" b="1" spc="-70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data</a:t>
            </a:r>
            <a:r>
              <a:rPr sz="2000" b="1" spc="2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of</a:t>
            </a:r>
            <a:r>
              <a:rPr sz="2000" b="1" spc="-6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my</a:t>
            </a:r>
            <a:r>
              <a:rPr sz="2000" b="1" spc="-8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application</a:t>
            </a:r>
            <a:r>
              <a:rPr sz="2000" b="1" spc="-60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from</a:t>
            </a:r>
            <a:r>
              <a:rPr sz="2000" b="1" spc="-2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1766FD"/>
                </a:solidFill>
                <a:latin typeface="Calibri"/>
                <a:cs typeface="Calibri"/>
              </a:rPr>
              <a:t>a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specific</a:t>
            </a:r>
            <a:r>
              <a:rPr sz="2000" b="1" spc="-7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766FD"/>
                </a:solidFill>
                <a:latin typeface="Calibri"/>
                <a:cs typeface="Calibri"/>
              </a:rPr>
              <a:t>infrastructure</a:t>
            </a:r>
            <a:endParaRPr sz="20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610"/>
              </a:spcBef>
              <a:buClr>
                <a:srgbClr val="1766FD"/>
              </a:buClr>
              <a:buSzPct val="77500"/>
              <a:buFont typeface="Arial"/>
              <a:buChar char="•"/>
              <a:tabLst>
                <a:tab pos="194945" algn="l"/>
              </a:tabLst>
            </a:pP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Intersection</a:t>
            </a:r>
            <a:r>
              <a:rPr sz="2000" spc="-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multiple</a:t>
            </a:r>
            <a:r>
              <a:rPr sz="20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58659" y="2598737"/>
            <a:ext cx="15297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(eu-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ireland</a:t>
            </a:r>
            <a:r>
              <a:rPr sz="20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092E"/>
                </a:solidFill>
                <a:latin typeface="Calibri"/>
                <a:cs typeface="Calibri"/>
              </a:rPr>
              <a:t>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1521" y="2617216"/>
            <a:ext cx="1137285" cy="314325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 marL="6350">
              <a:lnSpc>
                <a:spcPts val="2380"/>
              </a:lnSpc>
            </a:pP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eu-austria)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7795" y="2598737"/>
            <a:ext cx="4984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25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58659" y="2903791"/>
            <a:ext cx="116332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production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00466" y="3513713"/>
            <a:ext cx="4210685" cy="2782570"/>
            <a:chOff x="6600466" y="3513713"/>
            <a:chExt cx="4210685" cy="278257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0466" y="3513713"/>
              <a:ext cx="3267791" cy="19070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91325" y="3695699"/>
              <a:ext cx="2895600" cy="1552575"/>
            </a:xfrm>
            <a:custGeom>
              <a:avLst/>
              <a:gdLst/>
              <a:ahLst/>
              <a:cxnLst/>
              <a:rect l="l" t="t" r="r" b="b"/>
              <a:pathLst>
                <a:path w="2895600" h="1552575">
                  <a:moveTo>
                    <a:pt x="0" y="776224"/>
                  </a:moveTo>
                  <a:lnTo>
                    <a:pt x="5047" y="710956"/>
                  </a:lnTo>
                  <a:lnTo>
                    <a:pt x="19920" y="647184"/>
                  </a:lnTo>
                  <a:lnTo>
                    <a:pt x="44217" y="585121"/>
                  </a:lnTo>
                  <a:lnTo>
                    <a:pt x="77536" y="524983"/>
                  </a:lnTo>
                  <a:lnTo>
                    <a:pt x="119476" y="466987"/>
                  </a:lnTo>
                  <a:lnTo>
                    <a:pt x="169633" y="411348"/>
                  </a:lnTo>
                  <a:lnTo>
                    <a:pt x="197668" y="384480"/>
                  </a:lnTo>
                  <a:lnTo>
                    <a:pt x="227607" y="358282"/>
                  </a:lnTo>
                  <a:lnTo>
                    <a:pt x="259399" y="332781"/>
                  </a:lnTo>
                  <a:lnTo>
                    <a:pt x="292994" y="308005"/>
                  </a:lnTo>
                  <a:lnTo>
                    <a:pt x="328342" y="283979"/>
                  </a:lnTo>
                  <a:lnTo>
                    <a:pt x="365393" y="260731"/>
                  </a:lnTo>
                  <a:lnTo>
                    <a:pt x="404097" y="238288"/>
                  </a:lnTo>
                  <a:lnTo>
                    <a:pt x="444403" y="216677"/>
                  </a:lnTo>
                  <a:lnTo>
                    <a:pt x="486260" y="195925"/>
                  </a:lnTo>
                  <a:lnTo>
                    <a:pt x="529620" y="176059"/>
                  </a:lnTo>
                  <a:lnTo>
                    <a:pt x="574431" y="157106"/>
                  </a:lnTo>
                  <a:lnTo>
                    <a:pt x="620643" y="139093"/>
                  </a:lnTo>
                  <a:lnTo>
                    <a:pt x="668206" y="122046"/>
                  </a:lnTo>
                  <a:lnTo>
                    <a:pt x="717070" y="105993"/>
                  </a:lnTo>
                  <a:lnTo>
                    <a:pt x="767184" y="90960"/>
                  </a:lnTo>
                  <a:lnTo>
                    <a:pt x="818499" y="76976"/>
                  </a:lnTo>
                  <a:lnTo>
                    <a:pt x="870963" y="64066"/>
                  </a:lnTo>
                  <a:lnTo>
                    <a:pt x="924527" y="52257"/>
                  </a:lnTo>
                  <a:lnTo>
                    <a:pt x="979141" y="41577"/>
                  </a:lnTo>
                  <a:lnTo>
                    <a:pt x="1034754" y="32052"/>
                  </a:lnTo>
                  <a:lnTo>
                    <a:pt x="1091315" y="23710"/>
                  </a:lnTo>
                  <a:lnTo>
                    <a:pt x="1148776" y="16578"/>
                  </a:lnTo>
                  <a:lnTo>
                    <a:pt x="1207085" y="10681"/>
                  </a:lnTo>
                  <a:lnTo>
                    <a:pt x="1266192" y="6049"/>
                  </a:lnTo>
                  <a:lnTo>
                    <a:pt x="1326047" y="2706"/>
                  </a:lnTo>
                  <a:lnTo>
                    <a:pt x="1386599" y="681"/>
                  </a:lnTo>
                  <a:lnTo>
                    <a:pt x="1447800" y="0"/>
                  </a:lnTo>
                  <a:lnTo>
                    <a:pt x="1509000" y="681"/>
                  </a:lnTo>
                  <a:lnTo>
                    <a:pt x="1569552" y="2706"/>
                  </a:lnTo>
                  <a:lnTo>
                    <a:pt x="1629407" y="6049"/>
                  </a:lnTo>
                  <a:lnTo>
                    <a:pt x="1688514" y="10681"/>
                  </a:lnTo>
                  <a:lnTo>
                    <a:pt x="1746823" y="16578"/>
                  </a:lnTo>
                  <a:lnTo>
                    <a:pt x="1804284" y="23710"/>
                  </a:lnTo>
                  <a:lnTo>
                    <a:pt x="1860845" y="32052"/>
                  </a:lnTo>
                  <a:lnTo>
                    <a:pt x="1916458" y="41577"/>
                  </a:lnTo>
                  <a:lnTo>
                    <a:pt x="1971072" y="52257"/>
                  </a:lnTo>
                  <a:lnTo>
                    <a:pt x="2024636" y="64066"/>
                  </a:lnTo>
                  <a:lnTo>
                    <a:pt x="2077100" y="76976"/>
                  </a:lnTo>
                  <a:lnTo>
                    <a:pt x="2128415" y="90960"/>
                  </a:lnTo>
                  <a:lnTo>
                    <a:pt x="2178529" y="105993"/>
                  </a:lnTo>
                  <a:lnTo>
                    <a:pt x="2227393" y="122046"/>
                  </a:lnTo>
                  <a:lnTo>
                    <a:pt x="2274956" y="139093"/>
                  </a:lnTo>
                  <a:lnTo>
                    <a:pt x="2321168" y="157106"/>
                  </a:lnTo>
                  <a:lnTo>
                    <a:pt x="2365979" y="176059"/>
                  </a:lnTo>
                  <a:lnTo>
                    <a:pt x="2409339" y="195925"/>
                  </a:lnTo>
                  <a:lnTo>
                    <a:pt x="2451196" y="216677"/>
                  </a:lnTo>
                  <a:lnTo>
                    <a:pt x="2491502" y="238288"/>
                  </a:lnTo>
                  <a:lnTo>
                    <a:pt x="2530206" y="260731"/>
                  </a:lnTo>
                  <a:lnTo>
                    <a:pt x="2567257" y="283979"/>
                  </a:lnTo>
                  <a:lnTo>
                    <a:pt x="2602605" y="308005"/>
                  </a:lnTo>
                  <a:lnTo>
                    <a:pt x="2636200" y="332781"/>
                  </a:lnTo>
                  <a:lnTo>
                    <a:pt x="2667992" y="358282"/>
                  </a:lnTo>
                  <a:lnTo>
                    <a:pt x="2697931" y="384480"/>
                  </a:lnTo>
                  <a:lnTo>
                    <a:pt x="2725966" y="411348"/>
                  </a:lnTo>
                  <a:lnTo>
                    <a:pt x="2776123" y="466987"/>
                  </a:lnTo>
                  <a:lnTo>
                    <a:pt x="2818063" y="524983"/>
                  </a:lnTo>
                  <a:lnTo>
                    <a:pt x="2851382" y="585121"/>
                  </a:lnTo>
                  <a:lnTo>
                    <a:pt x="2875679" y="647184"/>
                  </a:lnTo>
                  <a:lnTo>
                    <a:pt x="2890552" y="710956"/>
                  </a:lnTo>
                  <a:lnTo>
                    <a:pt x="2895600" y="776224"/>
                  </a:lnTo>
                  <a:lnTo>
                    <a:pt x="2894329" y="809040"/>
                  </a:lnTo>
                  <a:lnTo>
                    <a:pt x="2884319" y="873604"/>
                  </a:lnTo>
                  <a:lnTo>
                    <a:pt x="2864684" y="936565"/>
                  </a:lnTo>
                  <a:lnTo>
                    <a:pt x="2835825" y="997706"/>
                  </a:lnTo>
                  <a:lnTo>
                    <a:pt x="2798145" y="1056812"/>
                  </a:lnTo>
                  <a:lnTo>
                    <a:pt x="2752047" y="1113667"/>
                  </a:lnTo>
                  <a:lnTo>
                    <a:pt x="2697931" y="1168056"/>
                  </a:lnTo>
                  <a:lnTo>
                    <a:pt x="2667992" y="1194258"/>
                  </a:lnTo>
                  <a:lnTo>
                    <a:pt x="2636200" y="1219763"/>
                  </a:lnTo>
                  <a:lnTo>
                    <a:pt x="2602605" y="1244543"/>
                  </a:lnTo>
                  <a:lnTo>
                    <a:pt x="2567257" y="1268572"/>
                  </a:lnTo>
                  <a:lnTo>
                    <a:pt x="2530206" y="1291823"/>
                  </a:lnTo>
                  <a:lnTo>
                    <a:pt x="2491502" y="1314269"/>
                  </a:lnTo>
                  <a:lnTo>
                    <a:pt x="2451196" y="1335882"/>
                  </a:lnTo>
                  <a:lnTo>
                    <a:pt x="2409339" y="1356636"/>
                  </a:lnTo>
                  <a:lnTo>
                    <a:pt x="2365979" y="1376504"/>
                  </a:lnTo>
                  <a:lnTo>
                    <a:pt x="2321168" y="1395459"/>
                  </a:lnTo>
                  <a:lnTo>
                    <a:pt x="2274956" y="1413474"/>
                  </a:lnTo>
                  <a:lnTo>
                    <a:pt x="2227393" y="1430522"/>
                  </a:lnTo>
                  <a:lnTo>
                    <a:pt x="2178529" y="1446577"/>
                  </a:lnTo>
                  <a:lnTo>
                    <a:pt x="2128415" y="1461610"/>
                  </a:lnTo>
                  <a:lnTo>
                    <a:pt x="2077100" y="1475595"/>
                  </a:lnTo>
                  <a:lnTo>
                    <a:pt x="2024636" y="1488506"/>
                  </a:lnTo>
                  <a:lnTo>
                    <a:pt x="1971072" y="1500315"/>
                  </a:lnTo>
                  <a:lnTo>
                    <a:pt x="1916458" y="1510996"/>
                  </a:lnTo>
                  <a:lnTo>
                    <a:pt x="1860845" y="1520521"/>
                  </a:lnTo>
                  <a:lnTo>
                    <a:pt x="1804284" y="1528863"/>
                  </a:lnTo>
                  <a:lnTo>
                    <a:pt x="1746823" y="1535996"/>
                  </a:lnTo>
                  <a:lnTo>
                    <a:pt x="1688514" y="1541892"/>
                  </a:lnTo>
                  <a:lnTo>
                    <a:pt x="1629407" y="1546525"/>
                  </a:lnTo>
                  <a:lnTo>
                    <a:pt x="1569552" y="1549868"/>
                  </a:lnTo>
                  <a:lnTo>
                    <a:pt x="1509000" y="1551893"/>
                  </a:lnTo>
                  <a:lnTo>
                    <a:pt x="1447800" y="1552575"/>
                  </a:lnTo>
                  <a:lnTo>
                    <a:pt x="1386599" y="1551893"/>
                  </a:lnTo>
                  <a:lnTo>
                    <a:pt x="1326047" y="1549868"/>
                  </a:lnTo>
                  <a:lnTo>
                    <a:pt x="1266192" y="1546525"/>
                  </a:lnTo>
                  <a:lnTo>
                    <a:pt x="1207085" y="1541892"/>
                  </a:lnTo>
                  <a:lnTo>
                    <a:pt x="1148776" y="1535996"/>
                  </a:lnTo>
                  <a:lnTo>
                    <a:pt x="1091315" y="1528863"/>
                  </a:lnTo>
                  <a:lnTo>
                    <a:pt x="1034754" y="1520521"/>
                  </a:lnTo>
                  <a:lnTo>
                    <a:pt x="979141" y="1510996"/>
                  </a:lnTo>
                  <a:lnTo>
                    <a:pt x="924527" y="1500315"/>
                  </a:lnTo>
                  <a:lnTo>
                    <a:pt x="870963" y="1488506"/>
                  </a:lnTo>
                  <a:lnTo>
                    <a:pt x="818499" y="1475595"/>
                  </a:lnTo>
                  <a:lnTo>
                    <a:pt x="767184" y="1461610"/>
                  </a:lnTo>
                  <a:lnTo>
                    <a:pt x="717070" y="1446577"/>
                  </a:lnTo>
                  <a:lnTo>
                    <a:pt x="668206" y="1430522"/>
                  </a:lnTo>
                  <a:lnTo>
                    <a:pt x="620643" y="1413474"/>
                  </a:lnTo>
                  <a:lnTo>
                    <a:pt x="574431" y="1395459"/>
                  </a:lnTo>
                  <a:lnTo>
                    <a:pt x="529620" y="1376504"/>
                  </a:lnTo>
                  <a:lnTo>
                    <a:pt x="486260" y="1356636"/>
                  </a:lnTo>
                  <a:lnTo>
                    <a:pt x="444403" y="1335882"/>
                  </a:lnTo>
                  <a:lnTo>
                    <a:pt x="404097" y="1314269"/>
                  </a:lnTo>
                  <a:lnTo>
                    <a:pt x="365393" y="1291823"/>
                  </a:lnTo>
                  <a:lnTo>
                    <a:pt x="328342" y="1268572"/>
                  </a:lnTo>
                  <a:lnTo>
                    <a:pt x="292994" y="1244543"/>
                  </a:lnTo>
                  <a:lnTo>
                    <a:pt x="259399" y="1219763"/>
                  </a:lnTo>
                  <a:lnTo>
                    <a:pt x="227607" y="1194258"/>
                  </a:lnTo>
                  <a:lnTo>
                    <a:pt x="197668" y="1168056"/>
                  </a:lnTo>
                  <a:lnTo>
                    <a:pt x="169633" y="1141183"/>
                  </a:lnTo>
                  <a:lnTo>
                    <a:pt x="119476" y="1085534"/>
                  </a:lnTo>
                  <a:lnTo>
                    <a:pt x="77536" y="1027527"/>
                  </a:lnTo>
                  <a:lnTo>
                    <a:pt x="44217" y="967376"/>
                  </a:lnTo>
                  <a:lnTo>
                    <a:pt x="19920" y="905299"/>
                  </a:lnTo>
                  <a:lnTo>
                    <a:pt x="5047" y="841509"/>
                  </a:lnTo>
                  <a:lnTo>
                    <a:pt x="0" y="776224"/>
                  </a:lnTo>
                  <a:close/>
                </a:path>
              </a:pathLst>
            </a:custGeom>
            <a:ln w="38100">
              <a:solidFill>
                <a:srgbClr val="00D29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2425" y="4533899"/>
              <a:ext cx="2838450" cy="17621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286750" y="4829174"/>
              <a:ext cx="2219325" cy="1181100"/>
            </a:xfrm>
            <a:custGeom>
              <a:avLst/>
              <a:gdLst/>
              <a:ahLst/>
              <a:cxnLst/>
              <a:rect l="l" t="t" r="r" b="b"/>
              <a:pathLst>
                <a:path w="2219325" h="1181100">
                  <a:moveTo>
                    <a:pt x="0" y="590550"/>
                  </a:moveTo>
                  <a:lnTo>
                    <a:pt x="6511" y="526205"/>
                  </a:lnTo>
                  <a:lnTo>
                    <a:pt x="25594" y="463867"/>
                  </a:lnTo>
                  <a:lnTo>
                    <a:pt x="56572" y="403896"/>
                  </a:lnTo>
                  <a:lnTo>
                    <a:pt x="98769" y="346652"/>
                  </a:lnTo>
                  <a:lnTo>
                    <a:pt x="151506" y="292495"/>
                  </a:lnTo>
                  <a:lnTo>
                    <a:pt x="181616" y="266686"/>
                  </a:lnTo>
                  <a:lnTo>
                    <a:pt x="214107" y="241785"/>
                  </a:lnTo>
                  <a:lnTo>
                    <a:pt x="248896" y="217836"/>
                  </a:lnTo>
                  <a:lnTo>
                    <a:pt x="285896" y="194884"/>
                  </a:lnTo>
                  <a:lnTo>
                    <a:pt x="325024" y="172973"/>
                  </a:lnTo>
                  <a:lnTo>
                    <a:pt x="366195" y="152150"/>
                  </a:lnTo>
                  <a:lnTo>
                    <a:pt x="409325" y="132460"/>
                  </a:lnTo>
                  <a:lnTo>
                    <a:pt x="454328" y="113946"/>
                  </a:lnTo>
                  <a:lnTo>
                    <a:pt x="501121" y="96655"/>
                  </a:lnTo>
                  <a:lnTo>
                    <a:pt x="549618" y="80630"/>
                  </a:lnTo>
                  <a:lnTo>
                    <a:pt x="599735" y="65919"/>
                  </a:lnTo>
                  <a:lnTo>
                    <a:pt x="651387" y="52564"/>
                  </a:lnTo>
                  <a:lnTo>
                    <a:pt x="704490" y="40612"/>
                  </a:lnTo>
                  <a:lnTo>
                    <a:pt x="758960" y="30108"/>
                  </a:lnTo>
                  <a:lnTo>
                    <a:pt x="814710" y="21096"/>
                  </a:lnTo>
                  <a:lnTo>
                    <a:pt x="871658" y="13621"/>
                  </a:lnTo>
                  <a:lnTo>
                    <a:pt x="929718" y="7729"/>
                  </a:lnTo>
                  <a:lnTo>
                    <a:pt x="988806" y="3465"/>
                  </a:lnTo>
                  <a:lnTo>
                    <a:pt x="1048836" y="873"/>
                  </a:lnTo>
                  <a:lnTo>
                    <a:pt x="1109726" y="0"/>
                  </a:lnTo>
                  <a:lnTo>
                    <a:pt x="1170602" y="873"/>
                  </a:lnTo>
                  <a:lnTo>
                    <a:pt x="1230622" y="3465"/>
                  </a:lnTo>
                  <a:lnTo>
                    <a:pt x="1289699" y="7729"/>
                  </a:lnTo>
                  <a:lnTo>
                    <a:pt x="1347749" y="13621"/>
                  </a:lnTo>
                  <a:lnTo>
                    <a:pt x="1404687" y="21096"/>
                  </a:lnTo>
                  <a:lnTo>
                    <a:pt x="1460429" y="30108"/>
                  </a:lnTo>
                  <a:lnTo>
                    <a:pt x="1514891" y="40612"/>
                  </a:lnTo>
                  <a:lnTo>
                    <a:pt x="1567987" y="52564"/>
                  </a:lnTo>
                  <a:lnTo>
                    <a:pt x="1619633" y="65919"/>
                  </a:lnTo>
                  <a:lnTo>
                    <a:pt x="1669744" y="80630"/>
                  </a:lnTo>
                  <a:lnTo>
                    <a:pt x="1718235" y="96655"/>
                  </a:lnTo>
                  <a:lnTo>
                    <a:pt x="1765023" y="113946"/>
                  </a:lnTo>
                  <a:lnTo>
                    <a:pt x="1810022" y="132460"/>
                  </a:lnTo>
                  <a:lnTo>
                    <a:pt x="1853148" y="152150"/>
                  </a:lnTo>
                  <a:lnTo>
                    <a:pt x="1894316" y="172974"/>
                  </a:lnTo>
                  <a:lnTo>
                    <a:pt x="1933441" y="194884"/>
                  </a:lnTo>
                  <a:lnTo>
                    <a:pt x="1970439" y="217836"/>
                  </a:lnTo>
                  <a:lnTo>
                    <a:pt x="2005225" y="241785"/>
                  </a:lnTo>
                  <a:lnTo>
                    <a:pt x="2037714" y="266686"/>
                  </a:lnTo>
                  <a:lnTo>
                    <a:pt x="2067823" y="292495"/>
                  </a:lnTo>
                  <a:lnTo>
                    <a:pt x="2095466" y="319165"/>
                  </a:lnTo>
                  <a:lnTo>
                    <a:pt x="2143015" y="374910"/>
                  </a:lnTo>
                  <a:lnTo>
                    <a:pt x="2179686" y="433563"/>
                  </a:lnTo>
                  <a:lnTo>
                    <a:pt x="2204801" y="494763"/>
                  </a:lnTo>
                  <a:lnTo>
                    <a:pt x="2217683" y="558149"/>
                  </a:lnTo>
                  <a:lnTo>
                    <a:pt x="2219325" y="590550"/>
                  </a:lnTo>
                  <a:lnTo>
                    <a:pt x="2217683" y="622951"/>
                  </a:lnTo>
                  <a:lnTo>
                    <a:pt x="2204801" y="686339"/>
                  </a:lnTo>
                  <a:lnTo>
                    <a:pt x="2179686" y="747540"/>
                  </a:lnTo>
                  <a:lnTo>
                    <a:pt x="2143015" y="806194"/>
                  </a:lnTo>
                  <a:lnTo>
                    <a:pt x="2095466" y="861940"/>
                  </a:lnTo>
                  <a:lnTo>
                    <a:pt x="2067823" y="888610"/>
                  </a:lnTo>
                  <a:lnTo>
                    <a:pt x="2037714" y="914418"/>
                  </a:lnTo>
                  <a:lnTo>
                    <a:pt x="2005225" y="939319"/>
                  </a:lnTo>
                  <a:lnTo>
                    <a:pt x="1970439" y="963268"/>
                  </a:lnTo>
                  <a:lnTo>
                    <a:pt x="1933441" y="986220"/>
                  </a:lnTo>
                  <a:lnTo>
                    <a:pt x="1894316" y="1008130"/>
                  </a:lnTo>
                  <a:lnTo>
                    <a:pt x="1853148" y="1028953"/>
                  </a:lnTo>
                  <a:lnTo>
                    <a:pt x="1810022" y="1048643"/>
                  </a:lnTo>
                  <a:lnTo>
                    <a:pt x="1765023" y="1067157"/>
                  </a:lnTo>
                  <a:lnTo>
                    <a:pt x="1718235" y="1084448"/>
                  </a:lnTo>
                  <a:lnTo>
                    <a:pt x="1669744" y="1100471"/>
                  </a:lnTo>
                  <a:lnTo>
                    <a:pt x="1619633" y="1115183"/>
                  </a:lnTo>
                  <a:lnTo>
                    <a:pt x="1567987" y="1128537"/>
                  </a:lnTo>
                  <a:lnTo>
                    <a:pt x="1514891" y="1140488"/>
                  </a:lnTo>
                  <a:lnTo>
                    <a:pt x="1460429" y="1150993"/>
                  </a:lnTo>
                  <a:lnTo>
                    <a:pt x="1404687" y="1160004"/>
                  </a:lnTo>
                  <a:lnTo>
                    <a:pt x="1347749" y="1167478"/>
                  </a:lnTo>
                  <a:lnTo>
                    <a:pt x="1289699" y="1173370"/>
                  </a:lnTo>
                  <a:lnTo>
                    <a:pt x="1230622" y="1177634"/>
                  </a:lnTo>
                  <a:lnTo>
                    <a:pt x="1170602" y="1180226"/>
                  </a:lnTo>
                  <a:lnTo>
                    <a:pt x="1109726" y="1181100"/>
                  </a:lnTo>
                  <a:lnTo>
                    <a:pt x="1048836" y="1180226"/>
                  </a:lnTo>
                  <a:lnTo>
                    <a:pt x="988806" y="1177634"/>
                  </a:lnTo>
                  <a:lnTo>
                    <a:pt x="929718" y="1173370"/>
                  </a:lnTo>
                  <a:lnTo>
                    <a:pt x="871658" y="1167478"/>
                  </a:lnTo>
                  <a:lnTo>
                    <a:pt x="814710" y="1160004"/>
                  </a:lnTo>
                  <a:lnTo>
                    <a:pt x="758960" y="1150993"/>
                  </a:lnTo>
                  <a:lnTo>
                    <a:pt x="704490" y="1140488"/>
                  </a:lnTo>
                  <a:lnTo>
                    <a:pt x="651387" y="1128537"/>
                  </a:lnTo>
                  <a:lnTo>
                    <a:pt x="599735" y="1115183"/>
                  </a:lnTo>
                  <a:lnTo>
                    <a:pt x="549618" y="1100471"/>
                  </a:lnTo>
                  <a:lnTo>
                    <a:pt x="501121" y="1084448"/>
                  </a:lnTo>
                  <a:lnTo>
                    <a:pt x="454328" y="1067157"/>
                  </a:lnTo>
                  <a:lnTo>
                    <a:pt x="409325" y="1048643"/>
                  </a:lnTo>
                  <a:lnTo>
                    <a:pt x="366195" y="1028953"/>
                  </a:lnTo>
                  <a:lnTo>
                    <a:pt x="325024" y="1008130"/>
                  </a:lnTo>
                  <a:lnTo>
                    <a:pt x="285896" y="986220"/>
                  </a:lnTo>
                  <a:lnTo>
                    <a:pt x="248896" y="963268"/>
                  </a:lnTo>
                  <a:lnTo>
                    <a:pt x="214107" y="939319"/>
                  </a:lnTo>
                  <a:lnTo>
                    <a:pt x="181616" y="914418"/>
                  </a:lnTo>
                  <a:lnTo>
                    <a:pt x="151506" y="888610"/>
                  </a:lnTo>
                  <a:lnTo>
                    <a:pt x="123862" y="861940"/>
                  </a:lnTo>
                  <a:lnTo>
                    <a:pt x="76311" y="806194"/>
                  </a:lnTo>
                  <a:lnTo>
                    <a:pt x="39639" y="747540"/>
                  </a:lnTo>
                  <a:lnTo>
                    <a:pt x="14523" y="686339"/>
                  </a:lnTo>
                  <a:lnTo>
                    <a:pt x="1641" y="622951"/>
                  </a:lnTo>
                  <a:lnTo>
                    <a:pt x="0" y="590550"/>
                  </a:lnTo>
                  <a:close/>
                </a:path>
              </a:pathLst>
            </a:custGeom>
            <a:ln w="38100">
              <a:solidFill>
                <a:srgbClr val="00D29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382509" y="4239260"/>
            <a:ext cx="2646045" cy="13379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dirty="0">
                <a:solidFill>
                  <a:srgbClr val="00D292"/>
                </a:solidFill>
                <a:latin typeface="Calibri"/>
                <a:cs typeface="Calibri"/>
              </a:rPr>
              <a:t>SEGMENT</a:t>
            </a:r>
            <a:r>
              <a:rPr sz="2750" spc="135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2750" spc="-50" dirty="0">
                <a:solidFill>
                  <a:srgbClr val="00D292"/>
                </a:solidFill>
                <a:latin typeface="Calibri"/>
                <a:cs typeface="Calibri"/>
              </a:rPr>
              <a:t>1</a:t>
            </a:r>
            <a:endParaRPr sz="2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35"/>
              </a:spcBef>
            </a:pPr>
            <a:endParaRPr sz="2750">
              <a:latin typeface="Calibri"/>
              <a:cs typeface="Calibri"/>
            </a:endParaRPr>
          </a:p>
          <a:p>
            <a:pPr marL="1414145">
              <a:lnSpc>
                <a:spcPct val="100000"/>
              </a:lnSpc>
            </a:pPr>
            <a:r>
              <a:rPr sz="2000" dirty="0">
                <a:solidFill>
                  <a:srgbClr val="00D292"/>
                </a:solidFill>
                <a:latin typeface="Calibri"/>
                <a:cs typeface="Calibri"/>
              </a:rPr>
              <a:t>SEGMENT</a:t>
            </a:r>
            <a:r>
              <a:rPr sz="2000" spc="-50" dirty="0">
                <a:solidFill>
                  <a:srgbClr val="00D292"/>
                </a:solidFill>
                <a:latin typeface="Calibri"/>
                <a:cs typeface="Calibri"/>
              </a:rPr>
              <a:t> 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510" y="1179829"/>
            <a:ext cx="77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How it</a:t>
            </a:r>
            <a:r>
              <a:rPr spc="-45" dirty="0"/>
              <a:t> </a:t>
            </a:r>
            <a:r>
              <a:rPr dirty="0"/>
              <a:t>all</a:t>
            </a:r>
            <a:r>
              <a:rPr spc="5" dirty="0"/>
              <a:t> </a:t>
            </a:r>
            <a:r>
              <a:rPr spc="-10" dirty="0"/>
              <a:t>works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7675" y="1581150"/>
            <a:ext cx="5715000" cy="4572635"/>
            <a:chOff x="447675" y="1581150"/>
            <a:chExt cx="5715000" cy="45726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75" y="1581150"/>
              <a:ext cx="5715000" cy="28803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975" y="4400600"/>
              <a:ext cx="3276600" cy="1752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66825" y="4695825"/>
              <a:ext cx="2638425" cy="1171575"/>
            </a:xfrm>
            <a:custGeom>
              <a:avLst/>
              <a:gdLst/>
              <a:ahLst/>
              <a:cxnLst/>
              <a:rect l="l" t="t" r="r" b="b"/>
              <a:pathLst>
                <a:path w="2638425" h="1171575">
                  <a:moveTo>
                    <a:pt x="0" y="585851"/>
                  </a:moveTo>
                  <a:lnTo>
                    <a:pt x="6408" y="527736"/>
                  </a:lnTo>
                  <a:lnTo>
                    <a:pt x="25229" y="471241"/>
                  </a:lnTo>
                  <a:lnTo>
                    <a:pt x="55858" y="416635"/>
                  </a:lnTo>
                  <a:lnTo>
                    <a:pt x="97690" y="364185"/>
                  </a:lnTo>
                  <a:lnTo>
                    <a:pt x="150122" y="314161"/>
                  </a:lnTo>
                  <a:lnTo>
                    <a:pt x="180123" y="290143"/>
                  </a:lnTo>
                  <a:lnTo>
                    <a:pt x="212547" y="266831"/>
                  </a:lnTo>
                  <a:lnTo>
                    <a:pt x="247319" y="244260"/>
                  </a:lnTo>
                  <a:lnTo>
                    <a:pt x="284362" y="222463"/>
                  </a:lnTo>
                  <a:lnTo>
                    <a:pt x="323601" y="201473"/>
                  </a:lnTo>
                  <a:lnTo>
                    <a:pt x="364961" y="181325"/>
                  </a:lnTo>
                  <a:lnTo>
                    <a:pt x="408366" y="162051"/>
                  </a:lnTo>
                  <a:lnTo>
                    <a:pt x="453740" y="143686"/>
                  </a:lnTo>
                  <a:lnTo>
                    <a:pt x="501008" y="126262"/>
                  </a:lnTo>
                  <a:lnTo>
                    <a:pt x="550095" y="109813"/>
                  </a:lnTo>
                  <a:lnTo>
                    <a:pt x="600923" y="94374"/>
                  </a:lnTo>
                  <a:lnTo>
                    <a:pt x="653419" y="79977"/>
                  </a:lnTo>
                  <a:lnTo>
                    <a:pt x="707506" y="66655"/>
                  </a:lnTo>
                  <a:lnTo>
                    <a:pt x="763109" y="54444"/>
                  </a:lnTo>
                  <a:lnTo>
                    <a:pt x="820153" y="43375"/>
                  </a:lnTo>
                  <a:lnTo>
                    <a:pt x="878560" y="33483"/>
                  </a:lnTo>
                  <a:lnTo>
                    <a:pt x="938257" y="24801"/>
                  </a:lnTo>
                  <a:lnTo>
                    <a:pt x="999168" y="17362"/>
                  </a:lnTo>
                  <a:lnTo>
                    <a:pt x="1061216" y="11201"/>
                  </a:lnTo>
                  <a:lnTo>
                    <a:pt x="1124326" y="6351"/>
                  </a:lnTo>
                  <a:lnTo>
                    <a:pt x="1188424" y="2845"/>
                  </a:lnTo>
                  <a:lnTo>
                    <a:pt x="1253432" y="716"/>
                  </a:lnTo>
                  <a:lnTo>
                    <a:pt x="1319276" y="0"/>
                  </a:lnTo>
                  <a:lnTo>
                    <a:pt x="1385108" y="716"/>
                  </a:lnTo>
                  <a:lnTo>
                    <a:pt x="1450106" y="2845"/>
                  </a:lnTo>
                  <a:lnTo>
                    <a:pt x="1514193" y="6351"/>
                  </a:lnTo>
                  <a:lnTo>
                    <a:pt x="1577294" y="11201"/>
                  </a:lnTo>
                  <a:lnTo>
                    <a:pt x="1639334" y="17362"/>
                  </a:lnTo>
                  <a:lnTo>
                    <a:pt x="1700236" y="24801"/>
                  </a:lnTo>
                  <a:lnTo>
                    <a:pt x="1759926" y="33483"/>
                  </a:lnTo>
                  <a:lnTo>
                    <a:pt x="1818327" y="43375"/>
                  </a:lnTo>
                  <a:lnTo>
                    <a:pt x="1875363" y="54444"/>
                  </a:lnTo>
                  <a:lnTo>
                    <a:pt x="1930961" y="66655"/>
                  </a:lnTo>
                  <a:lnTo>
                    <a:pt x="1985042" y="79977"/>
                  </a:lnTo>
                  <a:lnTo>
                    <a:pt x="2037533" y="94374"/>
                  </a:lnTo>
                  <a:lnTo>
                    <a:pt x="2088358" y="109813"/>
                  </a:lnTo>
                  <a:lnTo>
                    <a:pt x="2137440" y="126262"/>
                  </a:lnTo>
                  <a:lnTo>
                    <a:pt x="2184704" y="143686"/>
                  </a:lnTo>
                  <a:lnTo>
                    <a:pt x="2230075" y="162051"/>
                  </a:lnTo>
                  <a:lnTo>
                    <a:pt x="2273477" y="181325"/>
                  </a:lnTo>
                  <a:lnTo>
                    <a:pt x="2314835" y="201473"/>
                  </a:lnTo>
                  <a:lnTo>
                    <a:pt x="2354072" y="222463"/>
                  </a:lnTo>
                  <a:lnTo>
                    <a:pt x="2391113" y="244260"/>
                  </a:lnTo>
                  <a:lnTo>
                    <a:pt x="2425883" y="266831"/>
                  </a:lnTo>
                  <a:lnTo>
                    <a:pt x="2458306" y="290143"/>
                  </a:lnTo>
                  <a:lnTo>
                    <a:pt x="2488306" y="314161"/>
                  </a:lnTo>
                  <a:lnTo>
                    <a:pt x="2540735" y="364185"/>
                  </a:lnTo>
                  <a:lnTo>
                    <a:pt x="2582567" y="416635"/>
                  </a:lnTo>
                  <a:lnTo>
                    <a:pt x="2613196" y="471241"/>
                  </a:lnTo>
                  <a:lnTo>
                    <a:pt x="2632016" y="527736"/>
                  </a:lnTo>
                  <a:lnTo>
                    <a:pt x="2638425" y="585851"/>
                  </a:lnTo>
                  <a:lnTo>
                    <a:pt x="2636810" y="615081"/>
                  </a:lnTo>
                  <a:lnTo>
                    <a:pt x="2624120" y="672398"/>
                  </a:lnTo>
                  <a:lnTo>
                    <a:pt x="2599320" y="727963"/>
                  </a:lnTo>
                  <a:lnTo>
                    <a:pt x="2563014" y="781508"/>
                  </a:lnTo>
                  <a:lnTo>
                    <a:pt x="2515807" y="832764"/>
                  </a:lnTo>
                  <a:lnTo>
                    <a:pt x="2458306" y="881463"/>
                  </a:lnTo>
                  <a:lnTo>
                    <a:pt x="2425883" y="904770"/>
                  </a:lnTo>
                  <a:lnTo>
                    <a:pt x="2391113" y="927337"/>
                  </a:lnTo>
                  <a:lnTo>
                    <a:pt x="2354072" y="949130"/>
                  </a:lnTo>
                  <a:lnTo>
                    <a:pt x="2314835" y="970116"/>
                  </a:lnTo>
                  <a:lnTo>
                    <a:pt x="2273477" y="990262"/>
                  </a:lnTo>
                  <a:lnTo>
                    <a:pt x="2230075" y="1009533"/>
                  </a:lnTo>
                  <a:lnTo>
                    <a:pt x="2184704" y="1027896"/>
                  </a:lnTo>
                  <a:lnTo>
                    <a:pt x="2137440" y="1045318"/>
                  </a:lnTo>
                  <a:lnTo>
                    <a:pt x="2088358" y="1061765"/>
                  </a:lnTo>
                  <a:lnTo>
                    <a:pt x="2037533" y="1077203"/>
                  </a:lnTo>
                  <a:lnTo>
                    <a:pt x="1985042" y="1091599"/>
                  </a:lnTo>
                  <a:lnTo>
                    <a:pt x="1930961" y="1104920"/>
                  </a:lnTo>
                  <a:lnTo>
                    <a:pt x="1875363" y="1117131"/>
                  </a:lnTo>
                  <a:lnTo>
                    <a:pt x="1818327" y="1128199"/>
                  </a:lnTo>
                  <a:lnTo>
                    <a:pt x="1759926" y="1138091"/>
                  </a:lnTo>
                  <a:lnTo>
                    <a:pt x="1700236" y="1146773"/>
                  </a:lnTo>
                  <a:lnTo>
                    <a:pt x="1639334" y="1154211"/>
                  </a:lnTo>
                  <a:lnTo>
                    <a:pt x="1577294" y="1160373"/>
                  </a:lnTo>
                  <a:lnTo>
                    <a:pt x="1514193" y="1165223"/>
                  </a:lnTo>
                  <a:lnTo>
                    <a:pt x="1450106" y="1168729"/>
                  </a:lnTo>
                  <a:lnTo>
                    <a:pt x="1385108" y="1170858"/>
                  </a:lnTo>
                  <a:lnTo>
                    <a:pt x="1319276" y="1171575"/>
                  </a:lnTo>
                  <a:lnTo>
                    <a:pt x="1253432" y="1170858"/>
                  </a:lnTo>
                  <a:lnTo>
                    <a:pt x="1188424" y="1168729"/>
                  </a:lnTo>
                  <a:lnTo>
                    <a:pt x="1124326" y="1165223"/>
                  </a:lnTo>
                  <a:lnTo>
                    <a:pt x="1061216" y="1160373"/>
                  </a:lnTo>
                  <a:lnTo>
                    <a:pt x="999168" y="1154211"/>
                  </a:lnTo>
                  <a:lnTo>
                    <a:pt x="938257" y="1146773"/>
                  </a:lnTo>
                  <a:lnTo>
                    <a:pt x="878560" y="1138091"/>
                  </a:lnTo>
                  <a:lnTo>
                    <a:pt x="820153" y="1128199"/>
                  </a:lnTo>
                  <a:lnTo>
                    <a:pt x="763109" y="1117131"/>
                  </a:lnTo>
                  <a:lnTo>
                    <a:pt x="707506" y="1104920"/>
                  </a:lnTo>
                  <a:lnTo>
                    <a:pt x="653419" y="1091599"/>
                  </a:lnTo>
                  <a:lnTo>
                    <a:pt x="600923" y="1077203"/>
                  </a:lnTo>
                  <a:lnTo>
                    <a:pt x="550095" y="1061765"/>
                  </a:lnTo>
                  <a:lnTo>
                    <a:pt x="501008" y="1045318"/>
                  </a:lnTo>
                  <a:lnTo>
                    <a:pt x="453740" y="1027896"/>
                  </a:lnTo>
                  <a:lnTo>
                    <a:pt x="408366" y="1009533"/>
                  </a:lnTo>
                  <a:lnTo>
                    <a:pt x="364961" y="990262"/>
                  </a:lnTo>
                  <a:lnTo>
                    <a:pt x="323601" y="970116"/>
                  </a:lnTo>
                  <a:lnTo>
                    <a:pt x="284362" y="949130"/>
                  </a:lnTo>
                  <a:lnTo>
                    <a:pt x="247319" y="927337"/>
                  </a:lnTo>
                  <a:lnTo>
                    <a:pt x="212547" y="904770"/>
                  </a:lnTo>
                  <a:lnTo>
                    <a:pt x="180123" y="881463"/>
                  </a:lnTo>
                  <a:lnTo>
                    <a:pt x="150122" y="857450"/>
                  </a:lnTo>
                  <a:lnTo>
                    <a:pt x="97690" y="807439"/>
                  </a:lnTo>
                  <a:lnTo>
                    <a:pt x="55858" y="755004"/>
                  </a:lnTo>
                  <a:lnTo>
                    <a:pt x="25229" y="700416"/>
                  </a:lnTo>
                  <a:lnTo>
                    <a:pt x="6408" y="643942"/>
                  </a:lnTo>
                  <a:lnTo>
                    <a:pt x="0" y="585851"/>
                  </a:lnTo>
                  <a:close/>
                </a:path>
              </a:pathLst>
            </a:custGeom>
            <a:ln w="38100">
              <a:solidFill>
                <a:srgbClr val="00D29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73910" y="4813109"/>
            <a:ext cx="1036955" cy="9220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54940">
              <a:lnSpc>
                <a:spcPct val="109500"/>
              </a:lnSpc>
              <a:spcBef>
                <a:spcPts val="60"/>
              </a:spcBef>
            </a:pPr>
            <a:r>
              <a:rPr sz="1800" spc="-10" dirty="0">
                <a:solidFill>
                  <a:srgbClr val="00D292"/>
                </a:solidFill>
                <a:latin typeface="Calibri"/>
                <a:cs typeface="Calibri"/>
              </a:rPr>
              <a:t>Region: eu-ireland, eu-austria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38500" y="4714938"/>
            <a:ext cx="2286000" cy="1466850"/>
            <a:chOff x="3238500" y="4714938"/>
            <a:chExt cx="2286000" cy="14668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8500" y="4714938"/>
              <a:ext cx="2286000" cy="14668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43300" y="5000625"/>
              <a:ext cx="1685925" cy="904875"/>
            </a:xfrm>
            <a:custGeom>
              <a:avLst/>
              <a:gdLst/>
              <a:ahLst/>
              <a:cxnLst/>
              <a:rect l="l" t="t" r="r" b="b"/>
              <a:pathLst>
                <a:path w="1685925" h="904875">
                  <a:moveTo>
                    <a:pt x="0" y="452500"/>
                  </a:moveTo>
                  <a:lnTo>
                    <a:pt x="8371" y="388476"/>
                  </a:lnTo>
                  <a:lnTo>
                    <a:pt x="32726" y="327214"/>
                  </a:lnTo>
                  <a:lnTo>
                    <a:pt x="71922" y="269325"/>
                  </a:lnTo>
                  <a:lnTo>
                    <a:pt x="124818" y="215422"/>
                  </a:lnTo>
                  <a:lnTo>
                    <a:pt x="156047" y="190156"/>
                  </a:lnTo>
                  <a:lnTo>
                    <a:pt x="190273" y="166117"/>
                  </a:lnTo>
                  <a:lnTo>
                    <a:pt x="227353" y="143380"/>
                  </a:lnTo>
                  <a:lnTo>
                    <a:pt x="267145" y="122022"/>
                  </a:lnTo>
                  <a:lnTo>
                    <a:pt x="309506" y="102120"/>
                  </a:lnTo>
                  <a:lnTo>
                    <a:pt x="354294" y="83751"/>
                  </a:lnTo>
                  <a:lnTo>
                    <a:pt x="401365" y="66990"/>
                  </a:lnTo>
                  <a:lnTo>
                    <a:pt x="450577" y="51914"/>
                  </a:lnTo>
                  <a:lnTo>
                    <a:pt x="501787" y="38600"/>
                  </a:lnTo>
                  <a:lnTo>
                    <a:pt x="554853" y="27124"/>
                  </a:lnTo>
                  <a:lnTo>
                    <a:pt x="609632" y="17563"/>
                  </a:lnTo>
                  <a:lnTo>
                    <a:pt x="665982" y="9994"/>
                  </a:lnTo>
                  <a:lnTo>
                    <a:pt x="723759" y="4493"/>
                  </a:lnTo>
                  <a:lnTo>
                    <a:pt x="782821" y="1136"/>
                  </a:lnTo>
                  <a:lnTo>
                    <a:pt x="843026" y="0"/>
                  </a:lnTo>
                  <a:lnTo>
                    <a:pt x="903214" y="1136"/>
                  </a:lnTo>
                  <a:lnTo>
                    <a:pt x="962262" y="4493"/>
                  </a:lnTo>
                  <a:lnTo>
                    <a:pt x="1020026" y="9994"/>
                  </a:lnTo>
                  <a:lnTo>
                    <a:pt x="1076363" y="17563"/>
                  </a:lnTo>
                  <a:lnTo>
                    <a:pt x="1131132" y="27124"/>
                  </a:lnTo>
                  <a:lnTo>
                    <a:pt x="1184188" y="38600"/>
                  </a:lnTo>
                  <a:lnTo>
                    <a:pt x="1235390" y="51914"/>
                  </a:lnTo>
                  <a:lnTo>
                    <a:pt x="1284595" y="66990"/>
                  </a:lnTo>
                  <a:lnTo>
                    <a:pt x="1331659" y="83751"/>
                  </a:lnTo>
                  <a:lnTo>
                    <a:pt x="1376441" y="102120"/>
                  </a:lnTo>
                  <a:lnTo>
                    <a:pt x="1418797" y="122022"/>
                  </a:lnTo>
                  <a:lnTo>
                    <a:pt x="1458585" y="143380"/>
                  </a:lnTo>
                  <a:lnTo>
                    <a:pt x="1495661" y="166117"/>
                  </a:lnTo>
                  <a:lnTo>
                    <a:pt x="1529885" y="190156"/>
                  </a:lnTo>
                  <a:lnTo>
                    <a:pt x="1561111" y="215422"/>
                  </a:lnTo>
                  <a:lnTo>
                    <a:pt x="1589199" y="241837"/>
                  </a:lnTo>
                  <a:lnTo>
                    <a:pt x="1635385" y="297809"/>
                  </a:lnTo>
                  <a:lnTo>
                    <a:pt x="1667302" y="357462"/>
                  </a:lnTo>
                  <a:lnTo>
                    <a:pt x="1683808" y="420182"/>
                  </a:lnTo>
                  <a:lnTo>
                    <a:pt x="1685925" y="452500"/>
                  </a:lnTo>
                  <a:lnTo>
                    <a:pt x="1683808" y="484804"/>
                  </a:lnTo>
                  <a:lnTo>
                    <a:pt x="1667302" y="547496"/>
                  </a:lnTo>
                  <a:lnTo>
                    <a:pt x="1635385" y="607126"/>
                  </a:lnTo>
                  <a:lnTo>
                    <a:pt x="1589199" y="663080"/>
                  </a:lnTo>
                  <a:lnTo>
                    <a:pt x="1561111" y="689488"/>
                  </a:lnTo>
                  <a:lnTo>
                    <a:pt x="1529885" y="714746"/>
                  </a:lnTo>
                  <a:lnTo>
                    <a:pt x="1495661" y="738780"/>
                  </a:lnTo>
                  <a:lnTo>
                    <a:pt x="1458585" y="761512"/>
                  </a:lnTo>
                  <a:lnTo>
                    <a:pt x="1418797" y="782866"/>
                  </a:lnTo>
                  <a:lnTo>
                    <a:pt x="1376441" y="802764"/>
                  </a:lnTo>
                  <a:lnTo>
                    <a:pt x="1331659" y="821131"/>
                  </a:lnTo>
                  <a:lnTo>
                    <a:pt x="1284595" y="837890"/>
                  </a:lnTo>
                  <a:lnTo>
                    <a:pt x="1235390" y="852964"/>
                  </a:lnTo>
                  <a:lnTo>
                    <a:pt x="1184188" y="866276"/>
                  </a:lnTo>
                  <a:lnTo>
                    <a:pt x="1131132" y="877751"/>
                  </a:lnTo>
                  <a:lnTo>
                    <a:pt x="1076363" y="887311"/>
                  </a:lnTo>
                  <a:lnTo>
                    <a:pt x="1020026" y="894880"/>
                  </a:lnTo>
                  <a:lnTo>
                    <a:pt x="962262" y="900382"/>
                  </a:lnTo>
                  <a:lnTo>
                    <a:pt x="903214" y="903739"/>
                  </a:lnTo>
                  <a:lnTo>
                    <a:pt x="843026" y="904875"/>
                  </a:lnTo>
                  <a:lnTo>
                    <a:pt x="782821" y="903739"/>
                  </a:lnTo>
                  <a:lnTo>
                    <a:pt x="723759" y="900382"/>
                  </a:lnTo>
                  <a:lnTo>
                    <a:pt x="665982" y="894880"/>
                  </a:lnTo>
                  <a:lnTo>
                    <a:pt x="609632" y="887311"/>
                  </a:lnTo>
                  <a:lnTo>
                    <a:pt x="554853" y="877751"/>
                  </a:lnTo>
                  <a:lnTo>
                    <a:pt x="501787" y="866276"/>
                  </a:lnTo>
                  <a:lnTo>
                    <a:pt x="450577" y="852964"/>
                  </a:lnTo>
                  <a:lnTo>
                    <a:pt x="401365" y="837890"/>
                  </a:lnTo>
                  <a:lnTo>
                    <a:pt x="354294" y="821131"/>
                  </a:lnTo>
                  <a:lnTo>
                    <a:pt x="309506" y="802764"/>
                  </a:lnTo>
                  <a:lnTo>
                    <a:pt x="267145" y="782866"/>
                  </a:lnTo>
                  <a:lnTo>
                    <a:pt x="227353" y="761512"/>
                  </a:lnTo>
                  <a:lnTo>
                    <a:pt x="190273" y="738780"/>
                  </a:lnTo>
                  <a:lnTo>
                    <a:pt x="156047" y="714746"/>
                  </a:lnTo>
                  <a:lnTo>
                    <a:pt x="124818" y="689488"/>
                  </a:lnTo>
                  <a:lnTo>
                    <a:pt x="96729" y="663080"/>
                  </a:lnTo>
                  <a:lnTo>
                    <a:pt x="50540" y="607126"/>
                  </a:lnTo>
                  <a:lnTo>
                    <a:pt x="18622" y="547496"/>
                  </a:lnTo>
                  <a:lnTo>
                    <a:pt x="2116" y="484804"/>
                  </a:lnTo>
                  <a:lnTo>
                    <a:pt x="0" y="452500"/>
                  </a:lnTo>
                  <a:close/>
                </a:path>
              </a:pathLst>
            </a:custGeom>
            <a:ln w="38100">
              <a:solidFill>
                <a:srgbClr val="00D29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21759" y="5156982"/>
            <a:ext cx="930275" cy="5607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40"/>
              </a:spcBef>
            </a:pPr>
            <a:r>
              <a:rPr sz="1550" dirty="0">
                <a:solidFill>
                  <a:srgbClr val="00D292"/>
                </a:solidFill>
                <a:latin typeface="Calibri"/>
                <a:cs typeface="Calibri"/>
              </a:rPr>
              <a:t>App-</a:t>
            </a:r>
            <a:r>
              <a:rPr sz="1550" spc="-20" dirty="0">
                <a:solidFill>
                  <a:srgbClr val="00D292"/>
                </a:solidFill>
                <a:latin typeface="Calibri"/>
                <a:cs typeface="Calibri"/>
              </a:rPr>
              <a:t>env: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550" spc="-10" dirty="0">
                <a:solidFill>
                  <a:srgbClr val="00D292"/>
                </a:solidFill>
                <a:latin typeface="Calibri"/>
                <a:cs typeface="Calibri"/>
              </a:rPr>
              <a:t>production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53175" y="3705225"/>
            <a:ext cx="4057650" cy="2390775"/>
          </a:xfrm>
          <a:prstGeom prst="rect">
            <a:avLst/>
          </a:prstGeom>
          <a:solidFill>
            <a:srgbClr val="151615"/>
          </a:solidFill>
        </p:spPr>
        <p:txBody>
          <a:bodyPr vert="horz" wrap="square" lIns="0" tIns="3683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fetch</a:t>
            </a:r>
            <a:r>
              <a:rPr sz="12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logs</a:t>
            </a:r>
            <a:endParaRPr sz="1200">
              <a:latin typeface="Consolas"/>
              <a:cs typeface="Consolas"/>
            </a:endParaRPr>
          </a:p>
          <a:p>
            <a:pPr marL="93345">
              <a:lnSpc>
                <a:spcPct val="100000"/>
              </a:lnSpc>
              <a:spcBef>
                <a:spcPts val="515"/>
              </a:spcBef>
            </a:pPr>
            <a:r>
              <a:rPr sz="1200" dirty="0">
                <a:solidFill>
                  <a:srgbClr val="5CFCCC"/>
                </a:solidFill>
                <a:latin typeface="Consolas"/>
                <a:cs typeface="Consolas"/>
              </a:rPr>
              <a:t>|</a:t>
            </a:r>
            <a:r>
              <a:rPr sz="1200" spc="-5" dirty="0">
                <a:solidFill>
                  <a:srgbClr val="5CFCCC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5CFCCC"/>
                </a:solidFill>
                <a:latin typeface="Consolas"/>
                <a:cs typeface="Consolas"/>
              </a:rPr>
              <a:t>filter</a:t>
            </a:r>
            <a:endParaRPr sz="1200">
              <a:latin typeface="Consolas"/>
              <a:cs typeface="Consolas"/>
            </a:endParaRPr>
          </a:p>
          <a:p>
            <a:pPr marL="262255">
              <a:lnSpc>
                <a:spcPts val="1430"/>
              </a:lnSpc>
              <a:spcBef>
                <a:spcPts val="439"/>
              </a:spcBef>
            </a:pPr>
            <a:r>
              <a:rPr sz="1200" dirty="0">
                <a:solidFill>
                  <a:srgbClr val="009E6D"/>
                </a:solidFill>
                <a:latin typeface="Consolas"/>
                <a:cs typeface="Consolas"/>
              </a:rPr>
              <a:t>//</a:t>
            </a:r>
            <a:r>
              <a:rPr sz="1200" spc="-15" dirty="0">
                <a:solidFill>
                  <a:srgbClr val="009E6D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009E6D"/>
                </a:solidFill>
                <a:latin typeface="Consolas"/>
                <a:cs typeface="Consolas"/>
              </a:rPr>
              <a:t>permission-</a:t>
            </a:r>
            <a:r>
              <a:rPr sz="1200" dirty="0">
                <a:solidFill>
                  <a:srgbClr val="009E6D"/>
                </a:solidFill>
                <a:latin typeface="Consolas"/>
                <a:cs typeface="Consolas"/>
              </a:rPr>
              <a:t>based</a:t>
            </a:r>
            <a:r>
              <a:rPr sz="1200" spc="30" dirty="0">
                <a:solidFill>
                  <a:srgbClr val="009E6D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009E6D"/>
                </a:solidFill>
                <a:latin typeface="Consolas"/>
                <a:cs typeface="Consolas"/>
              </a:rPr>
              <a:t>filters</a:t>
            </a:r>
            <a:endParaRPr sz="1200">
              <a:latin typeface="Consolas"/>
              <a:cs typeface="Consolas"/>
            </a:endParaRPr>
          </a:p>
          <a:p>
            <a:pPr marL="262255">
              <a:lnSpc>
                <a:spcPts val="1435"/>
              </a:lnSpc>
            </a:pPr>
            <a:r>
              <a:rPr sz="1200" dirty="0">
                <a:solidFill>
                  <a:srgbClr val="5CFCCC"/>
                </a:solidFill>
                <a:latin typeface="Consolas"/>
                <a:cs typeface="Consolas"/>
              </a:rPr>
              <a:t>...</a:t>
            </a:r>
            <a:r>
              <a:rPr sz="1200" spc="-50" dirty="0">
                <a:solidFill>
                  <a:srgbClr val="5CFCCC"/>
                </a:solidFill>
                <a:latin typeface="Consolas"/>
                <a:cs typeface="Consolas"/>
              </a:rPr>
              <a:t> </a:t>
            </a:r>
            <a:r>
              <a:rPr sz="1200" spc="-25" dirty="0">
                <a:solidFill>
                  <a:srgbClr val="5CFCCC"/>
                </a:solidFill>
                <a:latin typeface="Consolas"/>
                <a:cs typeface="Consolas"/>
              </a:rPr>
              <a:t>AND</a:t>
            </a:r>
            <a:endParaRPr sz="1200">
              <a:latin typeface="Consolas"/>
              <a:cs typeface="Consolas"/>
            </a:endParaRPr>
          </a:p>
          <a:p>
            <a:pPr marL="262255" marR="1767839">
              <a:lnSpc>
                <a:spcPts val="1430"/>
              </a:lnSpc>
              <a:spcBef>
                <a:spcPts val="565"/>
              </a:spcBef>
            </a:pPr>
            <a:r>
              <a:rPr sz="1200" dirty="0">
                <a:solidFill>
                  <a:srgbClr val="009E6D"/>
                </a:solidFill>
                <a:latin typeface="Consolas"/>
                <a:cs typeface="Consolas"/>
              </a:rPr>
              <a:t>//</a:t>
            </a:r>
            <a:r>
              <a:rPr sz="1200" spc="25" dirty="0">
                <a:solidFill>
                  <a:srgbClr val="009E6D"/>
                </a:solidFill>
                <a:latin typeface="Consolas"/>
                <a:cs typeface="Consolas"/>
              </a:rPr>
              <a:t> </a:t>
            </a:r>
            <a:r>
              <a:rPr sz="1200" spc="-20" dirty="0">
                <a:solidFill>
                  <a:srgbClr val="009E6D"/>
                </a:solidFill>
                <a:latin typeface="Consolas"/>
                <a:cs typeface="Consolas"/>
              </a:rPr>
              <a:t>Segment-</a:t>
            </a:r>
            <a:r>
              <a:rPr sz="1200" dirty="0">
                <a:solidFill>
                  <a:srgbClr val="009E6D"/>
                </a:solidFill>
                <a:latin typeface="Consolas"/>
                <a:cs typeface="Consolas"/>
              </a:rPr>
              <a:t>based</a:t>
            </a:r>
            <a:r>
              <a:rPr sz="1200" spc="35" dirty="0">
                <a:solidFill>
                  <a:srgbClr val="009E6D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009E6D"/>
                </a:solidFill>
                <a:latin typeface="Consolas"/>
                <a:cs typeface="Consolas"/>
              </a:rPr>
              <a:t>filters </a:t>
            </a:r>
            <a:r>
              <a:rPr sz="1200" spc="-50" dirty="0">
                <a:solidFill>
                  <a:srgbClr val="5CFCCC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430530">
              <a:lnSpc>
                <a:spcPts val="1380"/>
              </a:lnSpc>
            </a:pPr>
            <a:r>
              <a:rPr sz="1200" dirty="0">
                <a:solidFill>
                  <a:srgbClr val="5CFCCC"/>
                </a:solidFill>
                <a:latin typeface="Consolas"/>
                <a:cs typeface="Consolas"/>
              </a:rPr>
              <a:t>(</a:t>
            </a:r>
            <a:r>
              <a:rPr sz="1200" i="1" dirty="0">
                <a:solidFill>
                  <a:srgbClr val="5CFCCC"/>
                </a:solidFill>
                <a:latin typeface="Consolas"/>
                <a:cs typeface="Consolas"/>
              </a:rPr>
              <a:t>condition_a1</a:t>
            </a:r>
            <a:r>
              <a:rPr sz="1200" i="1" spc="-55" dirty="0">
                <a:solidFill>
                  <a:srgbClr val="5CFCC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5CFCCC"/>
                </a:solidFill>
                <a:latin typeface="Consolas"/>
                <a:cs typeface="Consolas"/>
              </a:rPr>
              <a:t>OR</a:t>
            </a:r>
            <a:r>
              <a:rPr sz="1200" spc="-70" dirty="0">
                <a:solidFill>
                  <a:srgbClr val="5CFCCC"/>
                </a:solidFill>
                <a:latin typeface="Consolas"/>
                <a:cs typeface="Consolas"/>
              </a:rPr>
              <a:t> </a:t>
            </a:r>
            <a:r>
              <a:rPr sz="1200" i="1" dirty="0">
                <a:solidFill>
                  <a:srgbClr val="5CFCCC"/>
                </a:solidFill>
                <a:latin typeface="Consolas"/>
                <a:cs typeface="Consolas"/>
              </a:rPr>
              <a:t>condition_a2</a:t>
            </a:r>
            <a:r>
              <a:rPr sz="1200" i="1" spc="-30" dirty="0">
                <a:solidFill>
                  <a:srgbClr val="5CFCC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5CFCCC"/>
                </a:solidFill>
                <a:latin typeface="Consolas"/>
                <a:cs typeface="Consolas"/>
              </a:rPr>
              <a:t>OR</a:t>
            </a:r>
            <a:r>
              <a:rPr sz="1200" spc="-40" dirty="0">
                <a:solidFill>
                  <a:srgbClr val="5CFCC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5CFCCC"/>
                </a:solidFill>
                <a:latin typeface="Consolas"/>
                <a:cs typeface="Consolas"/>
              </a:rPr>
              <a:t>...)</a:t>
            </a:r>
            <a:r>
              <a:rPr sz="1200" spc="-35" dirty="0">
                <a:solidFill>
                  <a:srgbClr val="5CFCCC"/>
                </a:solidFill>
                <a:latin typeface="Consolas"/>
                <a:cs typeface="Consolas"/>
              </a:rPr>
              <a:t> </a:t>
            </a:r>
            <a:r>
              <a:rPr sz="1200" spc="-25" dirty="0">
                <a:solidFill>
                  <a:srgbClr val="5CFCCC"/>
                </a:solidFill>
                <a:latin typeface="Consolas"/>
                <a:cs typeface="Consolas"/>
              </a:rPr>
              <a:t>AND</a:t>
            </a:r>
            <a:endParaRPr sz="1200">
              <a:latin typeface="Consolas"/>
              <a:cs typeface="Consolas"/>
            </a:endParaRPr>
          </a:p>
          <a:p>
            <a:pPr marL="430530">
              <a:lnSpc>
                <a:spcPts val="1435"/>
              </a:lnSpc>
              <a:spcBef>
                <a:spcPts val="65"/>
              </a:spcBef>
            </a:pPr>
            <a:r>
              <a:rPr sz="1200" dirty="0">
                <a:solidFill>
                  <a:srgbClr val="5CFCCC"/>
                </a:solidFill>
                <a:latin typeface="Consolas"/>
                <a:cs typeface="Consolas"/>
              </a:rPr>
              <a:t>(</a:t>
            </a:r>
            <a:r>
              <a:rPr sz="1200" i="1" dirty="0">
                <a:solidFill>
                  <a:srgbClr val="5CFCCC"/>
                </a:solidFill>
                <a:latin typeface="Consolas"/>
                <a:cs typeface="Consolas"/>
              </a:rPr>
              <a:t>condition_b1</a:t>
            </a:r>
            <a:r>
              <a:rPr sz="1200" i="1" spc="-45" dirty="0">
                <a:solidFill>
                  <a:srgbClr val="5CFCC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5CFCCC"/>
                </a:solidFill>
                <a:latin typeface="Consolas"/>
                <a:cs typeface="Consolas"/>
              </a:rPr>
              <a:t>OR</a:t>
            </a:r>
            <a:r>
              <a:rPr sz="1200" spc="-50" dirty="0">
                <a:solidFill>
                  <a:srgbClr val="5CFCCC"/>
                </a:solidFill>
                <a:latin typeface="Consolas"/>
                <a:cs typeface="Consolas"/>
              </a:rPr>
              <a:t> </a:t>
            </a:r>
            <a:r>
              <a:rPr sz="1200" i="1" dirty="0">
                <a:solidFill>
                  <a:srgbClr val="5CFCCC"/>
                </a:solidFill>
                <a:latin typeface="Consolas"/>
                <a:cs typeface="Consolas"/>
              </a:rPr>
              <a:t>condition_b2</a:t>
            </a:r>
            <a:r>
              <a:rPr sz="1200" i="1" spc="-15" dirty="0">
                <a:solidFill>
                  <a:srgbClr val="5CFCC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5CFCCC"/>
                </a:solidFill>
                <a:latin typeface="Consolas"/>
                <a:cs typeface="Consolas"/>
              </a:rPr>
              <a:t>OR</a:t>
            </a:r>
            <a:r>
              <a:rPr sz="1200" spc="-20" dirty="0">
                <a:solidFill>
                  <a:srgbClr val="5CFCCC"/>
                </a:solidFill>
                <a:latin typeface="Consolas"/>
                <a:cs typeface="Consolas"/>
              </a:rPr>
              <a:t> ...)</a:t>
            </a:r>
            <a:endParaRPr sz="1200">
              <a:latin typeface="Consolas"/>
              <a:cs typeface="Consolas"/>
            </a:endParaRPr>
          </a:p>
          <a:p>
            <a:pPr marL="262255">
              <a:lnSpc>
                <a:spcPts val="1435"/>
              </a:lnSpc>
            </a:pPr>
            <a:r>
              <a:rPr sz="1200" spc="-50" dirty="0">
                <a:solidFill>
                  <a:srgbClr val="5CFCCC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3345">
              <a:lnSpc>
                <a:spcPct val="100000"/>
              </a:lnSpc>
              <a:spcBef>
                <a:spcPts val="434"/>
              </a:spcBef>
            </a:pPr>
            <a:r>
              <a:rPr sz="1200" dirty="0">
                <a:solidFill>
                  <a:srgbClr val="009E6D"/>
                </a:solidFill>
                <a:latin typeface="Consolas"/>
                <a:cs typeface="Consolas"/>
              </a:rPr>
              <a:t>//</a:t>
            </a:r>
            <a:r>
              <a:rPr sz="1200" spc="-50" dirty="0">
                <a:solidFill>
                  <a:srgbClr val="009E6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9E6D"/>
                </a:solidFill>
                <a:latin typeface="Consolas"/>
                <a:cs typeface="Consolas"/>
              </a:rPr>
              <a:t>consumer</a:t>
            </a:r>
            <a:r>
              <a:rPr sz="1200" spc="-30" dirty="0">
                <a:solidFill>
                  <a:srgbClr val="009E6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9E6D"/>
                </a:solidFill>
                <a:latin typeface="Consolas"/>
                <a:cs typeface="Consolas"/>
              </a:rPr>
              <a:t>query</a:t>
            </a:r>
            <a:r>
              <a:rPr sz="1200" spc="-5" dirty="0">
                <a:solidFill>
                  <a:srgbClr val="009E6D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009E6D"/>
                </a:solidFill>
                <a:latin typeface="Consolas"/>
                <a:cs typeface="Consolas"/>
              </a:rPr>
              <a:t>continues</a:t>
            </a:r>
            <a:endParaRPr sz="1200">
              <a:latin typeface="Consolas"/>
              <a:cs typeface="Consolas"/>
            </a:endParaRPr>
          </a:p>
          <a:p>
            <a:pPr marL="93345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summarize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87025" y="4057650"/>
            <a:ext cx="209550" cy="1562100"/>
          </a:xfrm>
          <a:custGeom>
            <a:avLst/>
            <a:gdLst/>
            <a:ahLst/>
            <a:cxnLst/>
            <a:rect l="l" t="t" r="r" b="b"/>
            <a:pathLst>
              <a:path w="209550" h="1562100">
                <a:moveTo>
                  <a:pt x="0" y="0"/>
                </a:moveTo>
                <a:lnTo>
                  <a:pt x="40802" y="1379"/>
                </a:lnTo>
                <a:lnTo>
                  <a:pt x="74104" y="5127"/>
                </a:lnTo>
                <a:lnTo>
                  <a:pt x="96547" y="10662"/>
                </a:lnTo>
                <a:lnTo>
                  <a:pt x="104775" y="17399"/>
                </a:lnTo>
                <a:lnTo>
                  <a:pt x="104775" y="763524"/>
                </a:lnTo>
                <a:lnTo>
                  <a:pt x="113002" y="770334"/>
                </a:lnTo>
                <a:lnTo>
                  <a:pt x="135445" y="775906"/>
                </a:lnTo>
                <a:lnTo>
                  <a:pt x="168747" y="779668"/>
                </a:lnTo>
                <a:lnTo>
                  <a:pt x="209550" y="781050"/>
                </a:lnTo>
                <a:lnTo>
                  <a:pt x="168747" y="782429"/>
                </a:lnTo>
                <a:lnTo>
                  <a:pt x="135445" y="786177"/>
                </a:lnTo>
                <a:lnTo>
                  <a:pt x="113002" y="791712"/>
                </a:lnTo>
                <a:lnTo>
                  <a:pt x="104775" y="798449"/>
                </a:lnTo>
                <a:lnTo>
                  <a:pt x="104775" y="1544637"/>
                </a:lnTo>
                <a:lnTo>
                  <a:pt x="96547" y="1551432"/>
                </a:lnTo>
                <a:lnTo>
                  <a:pt x="74104" y="1556983"/>
                </a:lnTo>
                <a:lnTo>
                  <a:pt x="40802" y="1560727"/>
                </a:lnTo>
                <a:lnTo>
                  <a:pt x="0" y="1562100"/>
                </a:lnTo>
              </a:path>
            </a:pathLst>
          </a:custGeom>
          <a:ln w="19050">
            <a:solidFill>
              <a:srgbClr val="00D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772140" y="4654232"/>
            <a:ext cx="922655" cy="3594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280"/>
              </a:lnSpc>
              <a:spcBef>
                <a:spcPts val="200"/>
              </a:spcBef>
            </a:pPr>
            <a:r>
              <a:rPr sz="1100" spc="-10" dirty="0">
                <a:solidFill>
                  <a:srgbClr val="00092E"/>
                </a:solidFill>
                <a:latin typeface="Calibri"/>
                <a:cs typeface="Calibri"/>
              </a:rPr>
              <a:t>Transparent </a:t>
            </a: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filter</a:t>
            </a:r>
            <a:r>
              <a:rPr sz="1100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00092E"/>
                </a:solidFill>
                <a:latin typeface="Calibri"/>
                <a:cs typeface="Calibri"/>
              </a:rPr>
              <a:t>conditions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43015" y="2394648"/>
            <a:ext cx="372935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1)</a:t>
            </a:r>
            <a:r>
              <a:rPr sz="1400" b="1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092E"/>
                </a:solidFill>
                <a:latin typeface="Calibri"/>
                <a:cs typeface="Calibri"/>
              </a:rPr>
              <a:t>Segment</a:t>
            </a:r>
            <a:r>
              <a:rPr sz="1400" b="1" spc="-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IDs</a:t>
            </a:r>
            <a:r>
              <a:rPr sz="1400" b="1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1400" b="1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values</a:t>
            </a:r>
            <a:r>
              <a:rPr sz="1400" b="1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are passed</a:t>
            </a:r>
            <a:r>
              <a:rPr sz="1400" b="1" spc="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1400" b="1" spc="-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query</a:t>
            </a:r>
            <a:r>
              <a:rPr sz="1400" b="1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rgbClr val="00092E"/>
                </a:solidFill>
                <a:latin typeface="Calibri"/>
                <a:cs typeface="Calibri"/>
              </a:rPr>
              <a:t>API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50889" y="2632582"/>
            <a:ext cx="4745990" cy="219075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 marL="4445">
              <a:lnSpc>
                <a:spcPts val="1660"/>
              </a:lnSpc>
            </a:pPr>
            <a:r>
              <a:rPr sz="1400" spc="-10" dirty="0">
                <a:solidFill>
                  <a:srgbClr val="00092E"/>
                </a:solidFill>
                <a:latin typeface="Calibri"/>
                <a:cs typeface="Calibri"/>
              </a:rPr>
              <a:t>FiRmGMvWzPY</a:t>
            </a:r>
            <a:r>
              <a:rPr sz="1400" spc="-10" dirty="0">
                <a:solidFill>
                  <a:srgbClr val="1766FD"/>
                </a:solidFill>
                <a:latin typeface="Calibri"/>
                <a:cs typeface="Calibri"/>
              </a:rPr>
              <a:t>(eu-</a:t>
            </a:r>
            <a:r>
              <a:rPr sz="1400" dirty="0">
                <a:solidFill>
                  <a:srgbClr val="1766FD"/>
                </a:solidFill>
                <a:latin typeface="Calibri"/>
                <a:cs typeface="Calibri"/>
              </a:rPr>
              <a:t>ireland,</a:t>
            </a:r>
            <a:r>
              <a:rPr sz="1400" spc="-2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766FD"/>
                </a:solidFill>
                <a:latin typeface="Calibri"/>
                <a:cs typeface="Calibri"/>
              </a:rPr>
              <a:t>eu-</a:t>
            </a:r>
            <a:r>
              <a:rPr sz="1400" dirty="0">
                <a:solidFill>
                  <a:srgbClr val="1766FD"/>
                </a:solidFill>
                <a:latin typeface="Calibri"/>
                <a:cs typeface="Calibri"/>
              </a:rPr>
              <a:t>austria)</a:t>
            </a:r>
            <a:r>
              <a:rPr sz="1400" dirty="0">
                <a:solidFill>
                  <a:srgbClr val="002166"/>
                </a:solidFill>
                <a:latin typeface="Calibri"/>
                <a:cs typeface="Calibri"/>
              </a:rPr>
              <a:t>,</a:t>
            </a:r>
            <a:r>
              <a:rPr sz="1400" spc="-35" dirty="0">
                <a:solidFill>
                  <a:srgbClr val="0021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092E"/>
                </a:solidFill>
                <a:latin typeface="Calibri"/>
                <a:cs typeface="Calibri"/>
              </a:rPr>
              <a:t>HCkccp8aAIU</a:t>
            </a:r>
            <a:r>
              <a:rPr sz="1400" spc="-10" dirty="0">
                <a:solidFill>
                  <a:srgbClr val="1766FD"/>
                </a:solidFill>
                <a:latin typeface="Calibri"/>
                <a:cs typeface="Calibri"/>
              </a:rPr>
              <a:t>(production)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43015" y="3043237"/>
            <a:ext cx="50857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2)</a:t>
            </a:r>
            <a:r>
              <a:rPr sz="1400" b="1" spc="-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092E"/>
                </a:solidFill>
                <a:latin typeface="Calibri"/>
                <a:cs typeface="Calibri"/>
              </a:rPr>
              <a:t>Grail</a:t>
            </a:r>
            <a:r>
              <a:rPr sz="1400" b="1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filters consumer</a:t>
            </a:r>
            <a:r>
              <a:rPr sz="1400" b="1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092E"/>
                </a:solidFill>
                <a:latin typeface="Calibri"/>
                <a:cs typeface="Calibri"/>
              </a:rPr>
              <a:t>queries</a:t>
            </a:r>
            <a:r>
              <a:rPr sz="1400" b="1" spc="-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with</a:t>
            </a:r>
            <a:r>
              <a:rPr sz="1400" b="1" spc="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092E"/>
                </a:solidFill>
                <a:latin typeface="Calibri"/>
                <a:cs typeface="Calibri"/>
              </a:rPr>
              <a:t>conditions</a:t>
            </a: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 defined</a:t>
            </a:r>
            <a:r>
              <a:rPr sz="1400" b="1" spc="-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092E"/>
                </a:solidFill>
                <a:latin typeface="Calibri"/>
                <a:cs typeface="Calibri"/>
              </a:rPr>
              <a:t>in</a:t>
            </a:r>
            <a:r>
              <a:rPr sz="1400" b="1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510" y="1179829"/>
            <a:ext cx="77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79" y="6556667"/>
            <a:ext cx="7077709" cy="10985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tabLst>
                <a:tab pos="6303010" algn="l"/>
              </a:tabLst>
            </a:pPr>
            <a:r>
              <a:rPr sz="975" baseline="4273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975" spc="-67" baseline="427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75" baseline="4273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975" spc="52" baseline="427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75" baseline="4273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975" spc="-60" baseline="427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75" baseline="4273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975" spc="22" baseline="427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75" baseline="4273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975" spc="7" baseline="427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75" baseline="4273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975" spc="-30" baseline="427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75" baseline="4273" dirty="0">
                <a:solidFill>
                  <a:srgbClr val="7E7E7E"/>
                </a:solidFill>
                <a:latin typeface="Calibri"/>
                <a:cs typeface="Calibri"/>
              </a:rPr>
              <a:t>EN</a:t>
            </a:r>
            <a:r>
              <a:rPr sz="975" spc="75" baseline="427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75" baseline="4273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975" spc="-15" baseline="427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75" baseline="4273" dirty="0">
                <a:solidFill>
                  <a:srgbClr val="7E7E7E"/>
                </a:solidFill>
                <a:latin typeface="Calibri"/>
                <a:cs typeface="Calibri"/>
              </a:rPr>
              <a:t>IA</a:t>
            </a:r>
            <a:r>
              <a:rPr sz="975" spc="22" baseline="427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75" spc="-75" baseline="4273" dirty="0">
                <a:solidFill>
                  <a:srgbClr val="7E7E7E"/>
                </a:solidFill>
                <a:latin typeface="Calibri"/>
                <a:cs typeface="Calibri"/>
              </a:rPr>
              <a:t>L</a:t>
            </a:r>
            <a:r>
              <a:rPr sz="975" baseline="4273" dirty="0">
                <a:solidFill>
                  <a:srgbClr val="7E7E7E"/>
                </a:solidFill>
                <a:latin typeface="Calibri"/>
                <a:cs typeface="Calibri"/>
              </a:rPr>
              <a:t>	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S l</a:t>
            </a:r>
            <a:r>
              <a:rPr sz="650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6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6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650" spc="2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#</a:t>
            </a:r>
            <a:r>
              <a:rPr sz="650" b="1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r>
              <a:rPr sz="650" b="1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650" b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650" b="1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650" b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650" b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650" b="1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t </a:t>
            </a:r>
            <a:r>
              <a:rPr sz="650" b="1" spc="-5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04930" y="6520815"/>
            <a:ext cx="15875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 dirty="0">
                <a:solidFill>
                  <a:srgbClr val="00092E"/>
                </a:solidFill>
                <a:latin typeface="Calibri"/>
                <a:cs typeface="Calibri"/>
              </a:rPr>
              <a:t>14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Building</a:t>
            </a:r>
            <a:r>
              <a:rPr spc="5" dirty="0"/>
              <a:t> </a:t>
            </a:r>
            <a:r>
              <a:rPr dirty="0"/>
              <a:t>a</a:t>
            </a:r>
            <a:r>
              <a:rPr spc="-75" dirty="0"/>
              <a:t> </a:t>
            </a:r>
            <a:r>
              <a:rPr spc="-10" dirty="0"/>
              <a:t>Segment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1371598"/>
            <a:ext cx="10363200" cy="5486400"/>
            <a:chOff x="0" y="1371598"/>
            <a:chExt cx="10363200" cy="54864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71598"/>
              <a:ext cx="10363199" cy="54863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6275" y="2438400"/>
              <a:ext cx="704976" cy="6953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3925" y="2686050"/>
              <a:ext cx="219075" cy="2095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611869" y="2702877"/>
            <a:ext cx="169989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23520" algn="l"/>
              </a:tabLst>
            </a:pPr>
            <a:r>
              <a:rPr sz="950" spc="-50" dirty="0">
                <a:solidFill>
                  <a:srgbClr val="00092E"/>
                </a:solidFill>
                <a:latin typeface="Calibri"/>
                <a:cs typeface="Calibri"/>
              </a:rPr>
              <a:t>1</a:t>
            </a:r>
            <a:r>
              <a:rPr sz="950" dirty="0">
                <a:solidFill>
                  <a:srgbClr val="00092E"/>
                </a:solidFill>
                <a:latin typeface="Calibri"/>
                <a:cs typeface="Calibri"/>
              </a:rPr>
              <a:t>	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Visible</a:t>
            </a:r>
            <a:r>
              <a:rPr sz="1425" spc="37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to</a:t>
            </a:r>
            <a:r>
              <a:rPr sz="1425" spc="135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anyone</a:t>
            </a:r>
            <a:r>
              <a:rPr sz="1425" spc="195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or</a:t>
            </a:r>
            <a:r>
              <a:rPr sz="1425" spc="187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spc="-15" baseline="2923" dirty="0">
                <a:solidFill>
                  <a:srgbClr val="00D292"/>
                </a:solidFill>
                <a:latin typeface="Calibri"/>
                <a:cs typeface="Calibri"/>
              </a:rPr>
              <a:t>unlisted</a:t>
            </a:r>
            <a:endParaRPr sz="1425" baseline="292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66825" y="2219325"/>
            <a:ext cx="8905875" cy="828675"/>
            <a:chOff x="1266825" y="2219325"/>
            <a:chExt cx="8905875" cy="828675"/>
          </a:xfrm>
        </p:grpSpPr>
        <p:sp>
          <p:nvSpPr>
            <p:cNvPr id="12" name="object 12"/>
            <p:cNvSpPr/>
            <p:nvPr/>
          </p:nvSpPr>
          <p:spPr>
            <a:xfrm>
              <a:off x="8534400" y="2228850"/>
              <a:ext cx="1628775" cy="400050"/>
            </a:xfrm>
            <a:custGeom>
              <a:avLst/>
              <a:gdLst/>
              <a:ahLst/>
              <a:cxnLst/>
              <a:rect l="l" t="t" r="r" b="b"/>
              <a:pathLst>
                <a:path w="1628775" h="400050">
                  <a:moveTo>
                    <a:pt x="0" y="400050"/>
                  </a:moveTo>
                  <a:lnTo>
                    <a:pt x="1628775" y="400050"/>
                  </a:lnTo>
                  <a:lnTo>
                    <a:pt x="1628775" y="0"/>
                  </a:lnTo>
                  <a:lnTo>
                    <a:pt x="0" y="0"/>
                  </a:lnTo>
                  <a:lnTo>
                    <a:pt x="0" y="400050"/>
                  </a:lnTo>
                  <a:close/>
                </a:path>
              </a:pathLst>
            </a:custGeom>
            <a:ln w="19050">
              <a:solidFill>
                <a:srgbClr val="00D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825" y="2352675"/>
              <a:ext cx="704976" cy="6953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4475" y="2600325"/>
              <a:ext cx="219075" cy="20955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0769" y="2614929"/>
            <a:ext cx="187388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23520" algn="l"/>
              </a:tabLst>
            </a:pPr>
            <a:r>
              <a:rPr sz="950" spc="-50" dirty="0">
                <a:solidFill>
                  <a:srgbClr val="00092E"/>
                </a:solidFill>
                <a:latin typeface="Calibri"/>
                <a:cs typeface="Calibri"/>
              </a:rPr>
              <a:t>2</a:t>
            </a:r>
            <a:r>
              <a:rPr sz="950" dirty="0">
                <a:solidFill>
                  <a:srgbClr val="00092E"/>
                </a:solidFill>
                <a:latin typeface="Calibri"/>
                <a:cs typeface="Calibri"/>
              </a:rPr>
              <a:t>	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Variables</a:t>
            </a:r>
            <a:r>
              <a:rPr sz="1425" spc="165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for</a:t>
            </a:r>
            <a:r>
              <a:rPr sz="1425" spc="97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dynamic</a:t>
            </a:r>
            <a:r>
              <a:rPr sz="1425" spc="270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spc="-15" baseline="2923" dirty="0">
                <a:solidFill>
                  <a:srgbClr val="00D292"/>
                </a:solidFill>
                <a:latin typeface="Calibri"/>
                <a:cs typeface="Calibri"/>
              </a:rPr>
              <a:t>segments</a:t>
            </a:r>
            <a:endParaRPr sz="1425" baseline="2923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04950" y="2867025"/>
            <a:ext cx="3438525" cy="1115060"/>
            <a:chOff x="1504950" y="2867025"/>
            <a:chExt cx="3438525" cy="1115060"/>
          </a:xfrm>
        </p:grpSpPr>
        <p:sp>
          <p:nvSpPr>
            <p:cNvPr id="17" name="object 17"/>
            <p:cNvSpPr/>
            <p:nvPr/>
          </p:nvSpPr>
          <p:spPr>
            <a:xfrm>
              <a:off x="1514475" y="2876550"/>
              <a:ext cx="3419475" cy="428625"/>
            </a:xfrm>
            <a:custGeom>
              <a:avLst/>
              <a:gdLst/>
              <a:ahLst/>
              <a:cxnLst/>
              <a:rect l="l" t="t" r="r" b="b"/>
              <a:pathLst>
                <a:path w="3419475" h="428625">
                  <a:moveTo>
                    <a:pt x="0" y="428625"/>
                  </a:moveTo>
                  <a:lnTo>
                    <a:pt x="3419475" y="428625"/>
                  </a:lnTo>
                  <a:lnTo>
                    <a:pt x="3419475" y="0"/>
                  </a:lnTo>
                  <a:lnTo>
                    <a:pt x="0" y="0"/>
                  </a:lnTo>
                  <a:lnTo>
                    <a:pt x="0" y="428625"/>
                  </a:lnTo>
                  <a:close/>
                </a:path>
              </a:pathLst>
            </a:custGeom>
            <a:ln w="19050">
              <a:solidFill>
                <a:srgbClr val="00D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0700" y="3276600"/>
              <a:ext cx="695325" cy="7049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8350" y="3524250"/>
              <a:ext cx="209550" cy="21907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514475" y="3467100"/>
            <a:ext cx="8591550" cy="609600"/>
          </a:xfrm>
          <a:prstGeom prst="rect">
            <a:avLst/>
          </a:prstGeom>
          <a:ln w="19050">
            <a:solidFill>
              <a:srgbClr val="00D292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735"/>
              </a:spcBef>
              <a:tabLst>
                <a:tab pos="809625" algn="l"/>
              </a:tabLst>
            </a:pPr>
            <a:r>
              <a:rPr sz="950" spc="-50" dirty="0">
                <a:solidFill>
                  <a:srgbClr val="00092E"/>
                </a:solidFill>
                <a:latin typeface="Calibri"/>
                <a:cs typeface="Calibri"/>
              </a:rPr>
              <a:t>3</a:t>
            </a:r>
            <a:r>
              <a:rPr sz="950" dirty="0">
                <a:solidFill>
                  <a:srgbClr val="00092E"/>
                </a:solidFill>
                <a:latin typeface="Calibri"/>
                <a:cs typeface="Calibri"/>
              </a:rPr>
              <a:t>	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Include</a:t>
            </a:r>
            <a:r>
              <a:rPr sz="1425" spc="232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data</a:t>
            </a:r>
            <a:r>
              <a:rPr sz="1425" spc="112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spc="-15" baseline="2923" dirty="0">
                <a:solidFill>
                  <a:srgbClr val="00D292"/>
                </a:solidFill>
                <a:latin typeface="Calibri"/>
                <a:cs typeface="Calibri"/>
              </a:rPr>
              <a:t>directly</a:t>
            </a:r>
            <a:endParaRPr sz="1425" baseline="2923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90700" y="4524375"/>
            <a:ext cx="695325" cy="705485"/>
            <a:chOff x="1790700" y="4524375"/>
            <a:chExt cx="695325" cy="70548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0700" y="4524375"/>
              <a:ext cx="695325" cy="7049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8350" y="4772025"/>
              <a:ext cx="209550" cy="21907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100579" y="4796726"/>
            <a:ext cx="8890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50" dirty="0">
                <a:solidFill>
                  <a:srgbClr val="00092E"/>
                </a:solidFill>
                <a:latin typeface="Calibri"/>
                <a:cs typeface="Calibri"/>
              </a:rPr>
              <a:t>4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11654" y="4790440"/>
            <a:ext cx="120523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Include</a:t>
            </a:r>
            <a:r>
              <a:rPr sz="950" spc="125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data</a:t>
            </a:r>
            <a:r>
              <a:rPr sz="950" spc="50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of</a:t>
            </a:r>
            <a:r>
              <a:rPr sz="950" spc="80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00D292"/>
                </a:solidFill>
                <a:latin typeface="Calibri"/>
                <a:cs typeface="Calibri"/>
              </a:rPr>
              <a:t>entities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04950" y="4714875"/>
            <a:ext cx="8610600" cy="1533525"/>
            <a:chOff x="1504950" y="4714875"/>
            <a:chExt cx="8610600" cy="1533525"/>
          </a:xfrm>
        </p:grpSpPr>
        <p:sp>
          <p:nvSpPr>
            <p:cNvPr id="27" name="object 27"/>
            <p:cNvSpPr/>
            <p:nvPr/>
          </p:nvSpPr>
          <p:spPr>
            <a:xfrm>
              <a:off x="1514475" y="4724400"/>
              <a:ext cx="8591550" cy="762000"/>
            </a:xfrm>
            <a:custGeom>
              <a:avLst/>
              <a:gdLst/>
              <a:ahLst/>
              <a:cxnLst/>
              <a:rect l="l" t="t" r="r" b="b"/>
              <a:pathLst>
                <a:path w="8591550" h="762000">
                  <a:moveTo>
                    <a:pt x="0" y="762000"/>
                  </a:moveTo>
                  <a:lnTo>
                    <a:pt x="8591550" y="762000"/>
                  </a:lnTo>
                  <a:lnTo>
                    <a:pt x="859155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9050">
              <a:solidFill>
                <a:srgbClr val="00D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4475" y="5629275"/>
              <a:ext cx="1390777" cy="61912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781175" y="5876925"/>
              <a:ext cx="866775" cy="133350"/>
            </a:xfrm>
            <a:custGeom>
              <a:avLst/>
              <a:gdLst/>
              <a:ahLst/>
              <a:cxnLst/>
              <a:rect l="l" t="t" r="r" b="b"/>
              <a:pathLst>
                <a:path w="866775" h="133350">
                  <a:moveTo>
                    <a:pt x="844550" y="0"/>
                  </a:moveTo>
                  <a:lnTo>
                    <a:pt x="22225" y="0"/>
                  </a:lnTo>
                  <a:lnTo>
                    <a:pt x="13555" y="1747"/>
                  </a:lnTo>
                  <a:lnTo>
                    <a:pt x="6492" y="6511"/>
                  </a:lnTo>
                  <a:lnTo>
                    <a:pt x="1740" y="13576"/>
                  </a:lnTo>
                  <a:lnTo>
                    <a:pt x="0" y="22225"/>
                  </a:lnTo>
                  <a:lnTo>
                    <a:pt x="0" y="111125"/>
                  </a:lnTo>
                  <a:lnTo>
                    <a:pt x="1740" y="119773"/>
                  </a:lnTo>
                  <a:lnTo>
                    <a:pt x="6492" y="126838"/>
                  </a:lnTo>
                  <a:lnTo>
                    <a:pt x="13555" y="131602"/>
                  </a:lnTo>
                  <a:lnTo>
                    <a:pt x="22225" y="133350"/>
                  </a:lnTo>
                  <a:lnTo>
                    <a:pt x="844550" y="133350"/>
                  </a:lnTo>
                  <a:lnTo>
                    <a:pt x="853219" y="131602"/>
                  </a:lnTo>
                  <a:lnTo>
                    <a:pt x="860282" y="126838"/>
                  </a:lnTo>
                  <a:lnTo>
                    <a:pt x="865034" y="119773"/>
                  </a:lnTo>
                  <a:lnTo>
                    <a:pt x="866775" y="111125"/>
                  </a:lnTo>
                  <a:lnTo>
                    <a:pt x="866775" y="22225"/>
                  </a:lnTo>
                  <a:lnTo>
                    <a:pt x="865034" y="13576"/>
                  </a:lnTo>
                  <a:lnTo>
                    <a:pt x="860282" y="6511"/>
                  </a:lnTo>
                  <a:lnTo>
                    <a:pt x="853219" y="1747"/>
                  </a:lnTo>
                  <a:lnTo>
                    <a:pt x="844550" y="0"/>
                  </a:lnTo>
                  <a:close/>
                </a:path>
              </a:pathLst>
            </a:custGeom>
            <a:solidFill>
              <a:srgbClr val="DDD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700" y="5343525"/>
              <a:ext cx="695325" cy="6953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8350" y="5591175"/>
              <a:ext cx="209550" cy="20955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0523219" y="3565588"/>
            <a:ext cx="122110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260"/>
              </a:lnSpc>
              <a:spcBef>
                <a:spcPts val="125"/>
              </a:spcBef>
            </a:pP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20</a:t>
            </a:r>
            <a:r>
              <a:rPr sz="11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include</a:t>
            </a:r>
            <a:r>
              <a:rPr sz="1100" spc="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blocks</a:t>
            </a:r>
            <a:r>
              <a:rPr sz="110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00092E"/>
                </a:solidFill>
                <a:latin typeface="Calibri"/>
                <a:cs typeface="Calibri"/>
              </a:rPr>
              <a:t>per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60"/>
              </a:lnSpc>
            </a:pPr>
            <a:r>
              <a:rPr sz="1100" spc="-10" dirty="0">
                <a:solidFill>
                  <a:srgbClr val="00092E"/>
                </a:solidFill>
                <a:latin typeface="Calibri"/>
                <a:cs typeface="Calibri"/>
              </a:rPr>
              <a:t>segment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23219" y="4547806"/>
            <a:ext cx="1483995" cy="7797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65"/>
              </a:spcBef>
            </a:pP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1</a:t>
            </a:r>
            <a:r>
              <a:rPr sz="1100" spc="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filter</a:t>
            </a:r>
            <a:r>
              <a:rPr sz="1100" spc="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for</a:t>
            </a:r>
            <a:r>
              <a:rPr sz="11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data</a:t>
            </a:r>
            <a:r>
              <a:rPr sz="11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of</a:t>
            </a:r>
            <a:r>
              <a:rPr sz="1100" spc="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00092E"/>
                </a:solidFill>
                <a:latin typeface="Calibri"/>
                <a:cs typeface="Calibri"/>
              </a:rPr>
              <a:t>entities </a:t>
            </a: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(logs,</a:t>
            </a:r>
            <a:r>
              <a:rPr sz="1100" spc="-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events,</a:t>
            </a:r>
            <a:r>
              <a:rPr sz="1100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00092E"/>
                </a:solidFill>
                <a:latin typeface="Calibri"/>
                <a:cs typeface="Calibri"/>
              </a:rPr>
              <a:t>spans)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60"/>
              </a:lnSpc>
              <a:spcBef>
                <a:spcPts val="840"/>
              </a:spcBef>
            </a:pPr>
            <a:r>
              <a:rPr sz="1100" dirty="0">
                <a:solidFill>
                  <a:srgbClr val="7E7E7E"/>
                </a:solidFill>
                <a:latin typeface="Calibri"/>
                <a:cs typeface="Calibri"/>
              </a:rPr>
              <a:t>No</a:t>
            </a:r>
            <a:r>
              <a:rPr sz="11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E7E7E"/>
                </a:solidFill>
                <a:latin typeface="Calibri"/>
                <a:cs typeface="Calibri"/>
              </a:rPr>
              <a:t>limit</a:t>
            </a:r>
            <a:r>
              <a:rPr sz="11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E7E7E"/>
                </a:solidFill>
                <a:latin typeface="Calibri"/>
                <a:cs typeface="Calibri"/>
              </a:rPr>
              <a:t>for</a:t>
            </a:r>
            <a:r>
              <a:rPr sz="1100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7E7E7E"/>
                </a:solidFill>
                <a:latin typeface="Calibri"/>
                <a:cs typeface="Calibri"/>
              </a:rPr>
              <a:t>problems,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60"/>
              </a:lnSpc>
            </a:pPr>
            <a:r>
              <a:rPr sz="1100" dirty="0">
                <a:solidFill>
                  <a:srgbClr val="7E7E7E"/>
                </a:solidFill>
                <a:latin typeface="Calibri"/>
                <a:cs typeface="Calibri"/>
              </a:rPr>
              <a:t>vulnerabilities,</a:t>
            </a:r>
            <a:r>
              <a:rPr sz="110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7E7E7E"/>
                </a:solidFill>
                <a:latin typeface="Calibri"/>
                <a:cs typeface="Calibri"/>
              </a:rPr>
              <a:t>metrics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23219" y="5692457"/>
            <a:ext cx="1436370" cy="3409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1130"/>
              </a:lnSpc>
              <a:spcBef>
                <a:spcPts val="320"/>
              </a:spcBef>
            </a:pP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1</a:t>
            </a:r>
            <a:r>
              <a:rPr sz="1100" spc="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92E"/>
                </a:solidFill>
                <a:latin typeface="Calibri"/>
                <a:cs typeface="Calibri"/>
              </a:rPr>
              <a:t>topology</a:t>
            </a:r>
            <a:r>
              <a:rPr sz="1100" spc="-10" dirty="0">
                <a:solidFill>
                  <a:srgbClr val="00092E"/>
                </a:solidFill>
                <a:latin typeface="Calibri"/>
                <a:cs typeface="Calibri"/>
              </a:rPr>
              <a:t> traversal</a:t>
            </a:r>
            <a:r>
              <a:rPr sz="1100" spc="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00092E"/>
                </a:solidFill>
                <a:latin typeface="Calibri"/>
                <a:cs typeface="Calibri"/>
              </a:rPr>
              <a:t>step only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14475" y="5553075"/>
            <a:ext cx="8591550" cy="762000"/>
          </a:xfrm>
          <a:prstGeom prst="rect">
            <a:avLst/>
          </a:prstGeom>
          <a:ln w="19050">
            <a:solidFill>
              <a:srgbClr val="00D292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590"/>
              </a:spcBef>
              <a:tabLst>
                <a:tab pos="809625" algn="l"/>
              </a:tabLst>
            </a:pPr>
            <a:r>
              <a:rPr sz="950" spc="-50" dirty="0">
                <a:solidFill>
                  <a:srgbClr val="00092E"/>
                </a:solidFill>
                <a:latin typeface="Calibri"/>
                <a:cs typeface="Calibri"/>
              </a:rPr>
              <a:t>5</a:t>
            </a:r>
            <a:r>
              <a:rPr sz="950" dirty="0">
                <a:solidFill>
                  <a:srgbClr val="00092E"/>
                </a:solidFill>
                <a:latin typeface="Calibri"/>
                <a:cs typeface="Calibri"/>
              </a:rPr>
              <a:t>	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Include</a:t>
            </a:r>
            <a:r>
              <a:rPr sz="1425" spc="217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data</a:t>
            </a:r>
            <a:r>
              <a:rPr sz="1425" spc="104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of</a:t>
            </a:r>
            <a:r>
              <a:rPr sz="1425" spc="142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related</a:t>
            </a:r>
            <a:r>
              <a:rPr sz="1425" spc="157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spc="-15" baseline="2923" dirty="0">
                <a:solidFill>
                  <a:srgbClr val="00D292"/>
                </a:solidFill>
                <a:latin typeface="Calibri"/>
                <a:cs typeface="Calibri"/>
              </a:rPr>
              <a:t>entities</a:t>
            </a:r>
            <a:endParaRPr sz="1425" baseline="2923">
              <a:latin typeface="Calibri"/>
              <a:cs typeface="Calibri"/>
            </a:endParaRPr>
          </a:p>
          <a:p>
            <a:pPr marL="349250">
              <a:lnSpc>
                <a:spcPct val="100000"/>
              </a:lnSpc>
              <a:spcBef>
                <a:spcPts val="1035"/>
              </a:spcBef>
            </a:pPr>
            <a:r>
              <a:rPr sz="650" dirty="0">
                <a:solidFill>
                  <a:srgbClr val="2955B7"/>
                </a:solidFill>
                <a:latin typeface="Calibri"/>
                <a:cs typeface="Calibri"/>
              </a:rPr>
              <a:t>runs_on</a:t>
            </a:r>
            <a:r>
              <a:rPr sz="650" spc="-20" dirty="0">
                <a:solidFill>
                  <a:srgbClr val="2955B7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8438AC"/>
                </a:solidFill>
                <a:latin typeface="Calibri"/>
                <a:cs typeface="Calibri"/>
              </a:rPr>
              <a:t>= </a:t>
            </a:r>
            <a:r>
              <a:rPr sz="650" spc="-10" dirty="0">
                <a:solidFill>
                  <a:srgbClr val="2955B7"/>
                </a:solidFill>
                <a:latin typeface="Calibri"/>
                <a:cs typeface="Calibri"/>
              </a:rPr>
              <a:t>$this.hosts</a:t>
            </a:r>
            <a:endParaRPr sz="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510" y="1179829"/>
            <a:ext cx="77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969" y="6539865"/>
            <a:ext cx="70040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6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650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65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65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6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6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EN</a:t>
            </a:r>
            <a:r>
              <a:rPr sz="650" spc="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6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IA</a:t>
            </a:r>
            <a:r>
              <a:rPr sz="65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7E7E7E"/>
                </a:solidFill>
                <a:latin typeface="Calibri"/>
                <a:cs typeface="Calibri"/>
              </a:rPr>
              <a:t>L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04930" y="6520815"/>
            <a:ext cx="15875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 dirty="0">
                <a:solidFill>
                  <a:srgbClr val="00092E"/>
                </a:solidFill>
                <a:latin typeface="Calibri"/>
                <a:cs typeface="Calibri"/>
              </a:rPr>
              <a:t>15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Segments</a:t>
            </a:r>
            <a:r>
              <a:rPr spc="-4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10" dirty="0"/>
              <a:t>in-</a:t>
            </a:r>
            <a:r>
              <a:rPr dirty="0"/>
              <a:t>app</a:t>
            </a:r>
            <a:r>
              <a:rPr spc="-20" dirty="0"/>
              <a:t> </a:t>
            </a:r>
            <a:r>
              <a:rPr spc="-10" dirty="0"/>
              <a:t>filters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25615" y="6544944"/>
            <a:ext cx="79946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S l</a:t>
            </a:r>
            <a:r>
              <a:rPr sz="650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6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6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650" spc="2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#</a:t>
            </a:r>
            <a:r>
              <a:rPr sz="650" b="1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r>
              <a:rPr sz="650" b="1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650" b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650" b="1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650" b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650" b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650" b="1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b="1" dirty="0">
                <a:solidFill>
                  <a:srgbClr val="7E7E7E"/>
                </a:solidFill>
                <a:latin typeface="Calibri"/>
                <a:cs typeface="Calibri"/>
              </a:rPr>
              <a:t>t </a:t>
            </a:r>
            <a:r>
              <a:rPr sz="650" b="1" spc="-5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endParaRPr sz="6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04975" y="1285875"/>
            <a:ext cx="8782050" cy="4943475"/>
            <a:chOff x="1704975" y="1285875"/>
            <a:chExt cx="8782050" cy="49434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4975" y="1285875"/>
              <a:ext cx="8782050" cy="4943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950" y="2000250"/>
              <a:ext cx="695325" cy="704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600" y="2247900"/>
              <a:ext cx="209550" cy="21907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076450" y="1743075"/>
            <a:ext cx="2447925" cy="847725"/>
          </a:xfrm>
          <a:prstGeom prst="rect">
            <a:avLst/>
          </a:prstGeom>
          <a:ln w="19050">
            <a:solidFill>
              <a:srgbClr val="00D29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65"/>
              </a:spcBef>
            </a:pPr>
            <a:endParaRPr sz="950">
              <a:latin typeface="Times New Roman"/>
              <a:cs typeface="Times New Roman"/>
            </a:endParaRPr>
          </a:p>
          <a:p>
            <a:pPr marL="132080">
              <a:lnSpc>
                <a:spcPct val="100000"/>
              </a:lnSpc>
              <a:tabLst>
                <a:tab pos="343535" algn="l"/>
              </a:tabLst>
            </a:pPr>
            <a:r>
              <a:rPr sz="95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Segments</a:t>
            </a:r>
            <a:r>
              <a:rPr sz="1425" spc="127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selector</a:t>
            </a:r>
            <a:r>
              <a:rPr sz="1425" spc="209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to</a:t>
            </a:r>
            <a:r>
              <a:rPr sz="1425" spc="165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set</a:t>
            </a:r>
            <a:r>
              <a:rPr sz="1425" spc="82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spc="-15" baseline="2923" dirty="0">
                <a:solidFill>
                  <a:srgbClr val="00D292"/>
                </a:solidFill>
                <a:latin typeface="Calibri"/>
                <a:cs typeface="Calibri"/>
              </a:rPr>
              <a:t>context</a:t>
            </a:r>
            <a:endParaRPr sz="1425" baseline="2923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66925" y="1076325"/>
            <a:ext cx="7867650" cy="695325"/>
            <a:chOff x="2066925" y="1076325"/>
            <a:chExt cx="7867650" cy="695325"/>
          </a:xfrm>
        </p:grpSpPr>
        <p:sp>
          <p:nvSpPr>
            <p:cNvPr id="13" name="object 13"/>
            <p:cNvSpPr/>
            <p:nvPr/>
          </p:nvSpPr>
          <p:spPr>
            <a:xfrm>
              <a:off x="2076450" y="1552575"/>
              <a:ext cx="7848600" cy="190500"/>
            </a:xfrm>
            <a:custGeom>
              <a:avLst/>
              <a:gdLst/>
              <a:ahLst/>
              <a:cxnLst/>
              <a:rect l="l" t="t" r="r" b="b"/>
              <a:pathLst>
                <a:path w="7848600" h="190500">
                  <a:moveTo>
                    <a:pt x="0" y="190500"/>
                  </a:moveTo>
                  <a:lnTo>
                    <a:pt x="733425" y="190500"/>
                  </a:lnTo>
                  <a:lnTo>
                    <a:pt x="733425" y="0"/>
                  </a:lnTo>
                  <a:lnTo>
                    <a:pt x="0" y="0"/>
                  </a:lnTo>
                  <a:lnTo>
                    <a:pt x="0" y="190500"/>
                  </a:lnTo>
                  <a:close/>
                </a:path>
                <a:path w="7848600" h="190500">
                  <a:moveTo>
                    <a:pt x="733425" y="190500"/>
                  </a:moveTo>
                  <a:lnTo>
                    <a:pt x="7848600" y="190500"/>
                  </a:lnTo>
                  <a:lnTo>
                    <a:pt x="7848600" y="0"/>
                  </a:lnTo>
                  <a:lnTo>
                    <a:pt x="733425" y="0"/>
                  </a:lnTo>
                  <a:lnTo>
                    <a:pt x="733425" y="190500"/>
                  </a:lnTo>
                  <a:close/>
                </a:path>
              </a:pathLst>
            </a:custGeom>
            <a:ln w="19050">
              <a:solidFill>
                <a:srgbClr val="00D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0575" y="1076325"/>
              <a:ext cx="704976" cy="6953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8225" y="1323975"/>
              <a:ext cx="219075" cy="20955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917821" y="1339850"/>
            <a:ext cx="8826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29529" y="1332547"/>
            <a:ext cx="228981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Additional</a:t>
            </a:r>
            <a:r>
              <a:rPr sz="950" spc="105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filter</a:t>
            </a:r>
            <a:r>
              <a:rPr sz="950" spc="45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for</a:t>
            </a:r>
            <a:r>
              <a:rPr sz="950" spc="160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further</a:t>
            </a:r>
            <a:r>
              <a:rPr sz="950" spc="160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problem</a:t>
            </a:r>
            <a:r>
              <a:rPr sz="950" spc="170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00D292"/>
                </a:solidFill>
                <a:latin typeface="Calibri"/>
                <a:cs typeface="Calibri"/>
              </a:rPr>
              <a:t>analysis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969" y="6539865"/>
            <a:ext cx="70040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6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650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65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65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6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6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EN</a:t>
            </a:r>
            <a:r>
              <a:rPr sz="650" spc="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6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7E7E7E"/>
                </a:solidFill>
                <a:latin typeface="Calibri"/>
                <a:cs typeface="Calibri"/>
              </a:rPr>
              <a:t>IA</a:t>
            </a:r>
            <a:r>
              <a:rPr sz="65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7E7E7E"/>
                </a:solidFill>
                <a:latin typeface="Calibri"/>
                <a:cs typeface="Calibri"/>
              </a:rPr>
              <a:t>L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04930" y="6520815"/>
            <a:ext cx="15875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 dirty="0">
                <a:solidFill>
                  <a:srgbClr val="00092E"/>
                </a:solidFill>
                <a:latin typeface="Calibri"/>
                <a:cs typeface="Calibri"/>
              </a:rPr>
              <a:t>16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5275" y="428625"/>
            <a:ext cx="10668000" cy="6000750"/>
            <a:chOff x="295275" y="428625"/>
            <a:chExt cx="10668000" cy="6000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5" y="428625"/>
              <a:ext cx="10668000" cy="60007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1825" y="971550"/>
              <a:ext cx="704976" cy="704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475" y="1219200"/>
              <a:ext cx="219075" cy="2190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483609" y="1239456"/>
            <a:ext cx="8890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8395" y="1204023"/>
            <a:ext cx="172275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Segments</a:t>
            </a:r>
            <a:r>
              <a:rPr sz="950" spc="100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selector</a:t>
            </a:r>
            <a:r>
              <a:rPr sz="950" spc="160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to</a:t>
            </a:r>
            <a:r>
              <a:rPr sz="950" spc="125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00D292"/>
                </a:solidFill>
                <a:latin typeface="Calibri"/>
                <a:cs typeface="Calibri"/>
              </a:rPr>
              <a:t>set</a:t>
            </a:r>
            <a:r>
              <a:rPr sz="950" spc="75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00D292"/>
                </a:solidFill>
                <a:latin typeface="Calibri"/>
                <a:cs typeface="Calibri"/>
              </a:rPr>
              <a:t>context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5800" y="219075"/>
            <a:ext cx="8915400" cy="1600200"/>
            <a:chOff x="685800" y="219075"/>
            <a:chExt cx="8915400" cy="1600200"/>
          </a:xfrm>
        </p:grpSpPr>
        <p:sp>
          <p:nvSpPr>
            <p:cNvPr id="11" name="object 11"/>
            <p:cNvSpPr/>
            <p:nvPr/>
          </p:nvSpPr>
          <p:spPr>
            <a:xfrm>
              <a:off x="695325" y="714375"/>
              <a:ext cx="8896350" cy="1095375"/>
            </a:xfrm>
            <a:custGeom>
              <a:avLst/>
              <a:gdLst/>
              <a:ahLst/>
              <a:cxnLst/>
              <a:rect l="l" t="t" r="r" b="b"/>
              <a:pathLst>
                <a:path w="8896350" h="1095375">
                  <a:moveTo>
                    <a:pt x="0" y="209550"/>
                  </a:moveTo>
                  <a:lnTo>
                    <a:pt x="800100" y="209550"/>
                  </a:lnTo>
                  <a:lnTo>
                    <a:pt x="800100" y="9525"/>
                  </a:lnTo>
                  <a:lnTo>
                    <a:pt x="0" y="9525"/>
                  </a:lnTo>
                  <a:lnTo>
                    <a:pt x="0" y="209550"/>
                  </a:lnTo>
                  <a:close/>
                </a:path>
                <a:path w="8896350" h="1095375">
                  <a:moveTo>
                    <a:pt x="0" y="1095375"/>
                  </a:moveTo>
                  <a:lnTo>
                    <a:pt x="2686050" y="1095375"/>
                  </a:lnTo>
                  <a:lnTo>
                    <a:pt x="2686050" y="238125"/>
                  </a:lnTo>
                  <a:lnTo>
                    <a:pt x="0" y="238125"/>
                  </a:lnTo>
                  <a:lnTo>
                    <a:pt x="0" y="1095375"/>
                  </a:lnTo>
                  <a:close/>
                </a:path>
                <a:path w="8896350" h="1095375">
                  <a:moveTo>
                    <a:pt x="809625" y="219075"/>
                  </a:moveTo>
                  <a:lnTo>
                    <a:pt x="8896350" y="219075"/>
                  </a:lnTo>
                  <a:lnTo>
                    <a:pt x="8896350" y="0"/>
                  </a:lnTo>
                  <a:lnTo>
                    <a:pt x="809625" y="0"/>
                  </a:lnTo>
                  <a:lnTo>
                    <a:pt x="809625" y="219075"/>
                  </a:lnTo>
                  <a:close/>
                </a:path>
              </a:pathLst>
            </a:custGeom>
            <a:ln w="19050">
              <a:solidFill>
                <a:srgbClr val="00D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650" y="219075"/>
              <a:ext cx="704976" cy="704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9300" y="466725"/>
              <a:ext cx="219075" cy="21907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088260" y="482536"/>
            <a:ext cx="250126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24154" algn="l"/>
              </a:tabLst>
            </a:pPr>
            <a:r>
              <a:rPr sz="95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Additional</a:t>
            </a:r>
            <a:r>
              <a:rPr sz="1425" spc="157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filter</a:t>
            </a:r>
            <a:r>
              <a:rPr sz="1425" spc="67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for</a:t>
            </a:r>
            <a:r>
              <a:rPr sz="1425" spc="240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further</a:t>
            </a:r>
            <a:r>
              <a:rPr sz="1425" spc="240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baseline="2923" dirty="0">
                <a:solidFill>
                  <a:srgbClr val="00D292"/>
                </a:solidFill>
                <a:latin typeface="Calibri"/>
                <a:cs typeface="Calibri"/>
              </a:rPr>
              <a:t>problem</a:t>
            </a:r>
            <a:r>
              <a:rPr sz="1425" spc="254" baseline="2923" dirty="0">
                <a:solidFill>
                  <a:srgbClr val="00D292"/>
                </a:solidFill>
                <a:latin typeface="Calibri"/>
                <a:cs typeface="Calibri"/>
              </a:rPr>
              <a:t> </a:t>
            </a:r>
            <a:r>
              <a:rPr sz="1425" spc="-15" baseline="2923" dirty="0">
                <a:solidFill>
                  <a:srgbClr val="00D292"/>
                </a:solidFill>
                <a:latin typeface="Calibri"/>
                <a:cs typeface="Calibri"/>
              </a:rPr>
              <a:t>analysis</a:t>
            </a:r>
            <a:endParaRPr sz="1425" baseline="2923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9600" y="238125"/>
            <a:ext cx="9677400" cy="3867150"/>
            <a:chOff x="609600" y="238125"/>
            <a:chExt cx="9677400" cy="3867150"/>
          </a:xfrm>
        </p:grpSpPr>
        <p:sp>
          <p:nvSpPr>
            <p:cNvPr id="16" name="object 16"/>
            <p:cNvSpPr/>
            <p:nvPr/>
          </p:nvSpPr>
          <p:spPr>
            <a:xfrm>
              <a:off x="619125" y="1885950"/>
              <a:ext cx="1619250" cy="2209800"/>
            </a:xfrm>
            <a:custGeom>
              <a:avLst/>
              <a:gdLst/>
              <a:ahLst/>
              <a:cxnLst/>
              <a:rect l="l" t="t" r="r" b="b"/>
              <a:pathLst>
                <a:path w="1619250" h="2209800">
                  <a:moveTo>
                    <a:pt x="0" y="2209800"/>
                  </a:moveTo>
                  <a:lnTo>
                    <a:pt x="1619250" y="2209800"/>
                  </a:lnTo>
                  <a:lnTo>
                    <a:pt x="1619250" y="0"/>
                  </a:lnTo>
                  <a:lnTo>
                    <a:pt x="0" y="0"/>
                  </a:lnTo>
                  <a:lnTo>
                    <a:pt x="0" y="2209800"/>
                  </a:lnTo>
                  <a:close/>
                </a:path>
              </a:pathLst>
            </a:custGeom>
            <a:ln w="19050">
              <a:solidFill>
                <a:srgbClr val="00D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725" y="1704987"/>
              <a:ext cx="762114" cy="76211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04900" y="1962150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587" y="0"/>
                  </a:moveTo>
                  <a:lnTo>
                    <a:pt x="78534" y="10098"/>
                  </a:lnTo>
                  <a:lnTo>
                    <a:pt x="37661" y="37639"/>
                  </a:lnTo>
                  <a:lnTo>
                    <a:pt x="10104" y="78491"/>
                  </a:lnTo>
                  <a:lnTo>
                    <a:pt x="0" y="128524"/>
                  </a:lnTo>
                  <a:lnTo>
                    <a:pt x="10104" y="178629"/>
                  </a:lnTo>
                  <a:lnTo>
                    <a:pt x="37661" y="219519"/>
                  </a:lnTo>
                  <a:lnTo>
                    <a:pt x="78534" y="247074"/>
                  </a:lnTo>
                  <a:lnTo>
                    <a:pt x="128587" y="257175"/>
                  </a:lnTo>
                  <a:lnTo>
                    <a:pt x="178656" y="247074"/>
                  </a:lnTo>
                  <a:lnTo>
                    <a:pt x="219527" y="219519"/>
                  </a:lnTo>
                  <a:lnTo>
                    <a:pt x="247075" y="178629"/>
                  </a:lnTo>
                  <a:lnTo>
                    <a:pt x="257175" y="128524"/>
                  </a:lnTo>
                  <a:lnTo>
                    <a:pt x="247075" y="78491"/>
                  </a:lnTo>
                  <a:lnTo>
                    <a:pt x="219527" y="37639"/>
                  </a:lnTo>
                  <a:lnTo>
                    <a:pt x="178656" y="10098"/>
                  </a:lnTo>
                  <a:lnTo>
                    <a:pt x="128587" y="0"/>
                  </a:lnTo>
                  <a:close/>
                </a:path>
              </a:pathLst>
            </a:custGeom>
            <a:solidFill>
              <a:srgbClr val="00D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1675" y="238125"/>
              <a:ext cx="695325" cy="70485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89037" y="2000884"/>
            <a:ext cx="8826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95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39325" y="485775"/>
            <a:ext cx="209550" cy="20955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905110" y="498728"/>
            <a:ext cx="8826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4475" y="4467225"/>
              <a:ext cx="628789" cy="619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4150" y="4438650"/>
              <a:ext cx="619125" cy="619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950" y="1152525"/>
              <a:ext cx="10696575" cy="4543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625" y="1476375"/>
              <a:ext cx="9810750" cy="3905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305137"/>
              <a:ext cx="1619250" cy="5335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4500" y="3552825"/>
              <a:ext cx="1095375" cy="4762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90625" y="1476375"/>
            <a:ext cx="9810750" cy="3905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3200">
              <a:latin typeface="Times New Roman"/>
              <a:cs typeface="Times New Roman"/>
            </a:endParaRPr>
          </a:p>
          <a:p>
            <a:pPr marR="34925" algn="ctr">
              <a:lnSpc>
                <a:spcPct val="100000"/>
              </a:lnSpc>
            </a:pPr>
            <a:r>
              <a:rPr sz="3200" spc="-10" dirty="0">
                <a:solidFill>
                  <a:srgbClr val="00092E"/>
                </a:solidFill>
                <a:latin typeface="Calibri"/>
                <a:cs typeface="Calibri"/>
              </a:rPr>
              <a:t>Management</a:t>
            </a:r>
            <a:r>
              <a:rPr sz="3200" spc="-8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92E"/>
                </a:solidFill>
                <a:latin typeface="Calibri"/>
                <a:cs typeface="Calibri"/>
              </a:rPr>
              <a:t>Zones</a:t>
            </a:r>
            <a:r>
              <a:rPr sz="3200" spc="-1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3200" spc="-1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r>
              <a:rPr sz="32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3200" spc="-9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00092E"/>
                </a:solidFill>
                <a:latin typeface="Calibri"/>
                <a:cs typeface="Calibri"/>
              </a:rPr>
              <a:t>IAM</a:t>
            </a:r>
            <a:endParaRPr sz="3200">
              <a:latin typeface="Calibri"/>
              <a:cs typeface="Calibri"/>
            </a:endParaRPr>
          </a:p>
          <a:p>
            <a:pPr marR="45720" algn="ctr">
              <a:lnSpc>
                <a:spcPct val="100000"/>
              </a:lnSpc>
              <a:spcBef>
                <a:spcPts val="1285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900">
              <a:latin typeface="Calibri"/>
              <a:cs typeface="Calibri"/>
            </a:endParaRPr>
          </a:p>
          <a:p>
            <a:pPr marL="139065"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Common</a:t>
            </a:r>
            <a:r>
              <a:rPr sz="20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Scenarios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Solutions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0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10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969" y="1165914"/>
            <a:ext cx="9820275" cy="213487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209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  <a:p>
            <a:pPr marL="196850" indent="-184150">
              <a:lnSpc>
                <a:spcPct val="100000"/>
              </a:lnSpc>
              <a:spcBef>
                <a:spcPts val="295"/>
              </a:spcBef>
              <a:buSzPct val="81250"/>
              <a:buFont typeface="Wingdings"/>
              <a:buChar char=""/>
              <a:tabLst>
                <a:tab pos="196850" algn="l"/>
              </a:tabLst>
            </a:pPr>
            <a:r>
              <a:rPr sz="2400" spc="-10" dirty="0">
                <a:solidFill>
                  <a:srgbClr val="00092E"/>
                </a:solidFill>
                <a:latin typeface="Calibri"/>
                <a:cs typeface="Calibri"/>
              </a:rPr>
              <a:t>Application</a:t>
            </a:r>
            <a:r>
              <a:rPr sz="2400" spc="-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deployed</a:t>
            </a:r>
            <a:r>
              <a:rPr sz="24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on</a:t>
            </a:r>
            <a:r>
              <a:rPr sz="2400" spc="-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92E"/>
                </a:solidFill>
                <a:latin typeface="Calibri"/>
                <a:cs typeface="Calibri"/>
              </a:rPr>
              <a:t>dedicated</a:t>
            </a:r>
            <a:r>
              <a:rPr sz="24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92E"/>
                </a:solidFill>
                <a:latin typeface="Calibri"/>
                <a:cs typeface="Calibri"/>
              </a:rPr>
              <a:t>infrastructure</a:t>
            </a:r>
            <a:endParaRPr sz="2400">
              <a:latin typeface="Calibri"/>
              <a:cs typeface="Calibri"/>
            </a:endParaRPr>
          </a:p>
          <a:p>
            <a:pPr marL="196850" indent="-184150">
              <a:lnSpc>
                <a:spcPct val="100000"/>
              </a:lnSpc>
              <a:spcBef>
                <a:spcPts val="725"/>
              </a:spcBef>
              <a:buSzPct val="81250"/>
              <a:buFont typeface="Wingdings"/>
              <a:buChar char=""/>
              <a:tabLst>
                <a:tab pos="196850" algn="l"/>
              </a:tabLst>
            </a:pPr>
            <a:r>
              <a:rPr sz="2400" spc="-10" dirty="0">
                <a:solidFill>
                  <a:srgbClr val="00092E"/>
                </a:solidFill>
                <a:latin typeface="Calibri"/>
                <a:cs typeface="Calibri"/>
              </a:rPr>
              <a:t>Monitored</a:t>
            </a:r>
            <a:r>
              <a:rPr sz="24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with</a:t>
            </a:r>
            <a:r>
              <a:rPr sz="24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OneAgent</a:t>
            </a:r>
            <a:r>
              <a:rPr sz="2400" spc="-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using</a:t>
            </a:r>
            <a:r>
              <a:rPr sz="2400" spc="-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Host</a:t>
            </a:r>
            <a:r>
              <a:rPr sz="2400" spc="-114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Group</a:t>
            </a:r>
            <a:r>
              <a:rPr sz="2400" spc="-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92E"/>
                </a:solidFill>
                <a:latin typeface="Calibri"/>
                <a:cs typeface="Calibri"/>
              </a:rPr>
              <a:t>configuration</a:t>
            </a:r>
            <a:endParaRPr sz="2400">
              <a:latin typeface="Calibri"/>
              <a:cs typeface="Calibri"/>
            </a:endParaRPr>
          </a:p>
          <a:p>
            <a:pPr marL="412115" lvl="1" indent="-183515">
              <a:lnSpc>
                <a:spcPct val="100000"/>
              </a:lnSpc>
              <a:spcBef>
                <a:spcPts val="350"/>
              </a:spcBef>
              <a:buSzPct val="77777"/>
              <a:buFont typeface="Wingdings"/>
              <a:buChar char=""/>
              <a:tabLst>
                <a:tab pos="412115" algn="l"/>
              </a:tabLst>
            </a:pP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Host</a:t>
            </a:r>
            <a:r>
              <a:rPr sz="1800" spc="-8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group</a:t>
            </a:r>
            <a:r>
              <a:rPr sz="1800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identifier</a:t>
            </a:r>
            <a:r>
              <a:rPr sz="1800" spc="-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based</a:t>
            </a:r>
            <a:r>
              <a:rPr sz="1800" spc="-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on</a:t>
            </a:r>
            <a:r>
              <a:rPr sz="1800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application</a:t>
            </a:r>
            <a:r>
              <a:rPr sz="1800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name,</a:t>
            </a:r>
            <a:r>
              <a:rPr sz="1800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infrastructure</a:t>
            </a:r>
            <a:r>
              <a:rPr sz="1800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00092E"/>
                </a:solidFill>
                <a:latin typeface="Calibri"/>
                <a:cs typeface="Calibri"/>
              </a:rPr>
              <a:t>layer,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environment</a:t>
            </a:r>
            <a:endParaRPr sz="1800">
              <a:latin typeface="Calibri"/>
              <a:cs typeface="Calibri"/>
            </a:endParaRPr>
          </a:p>
          <a:p>
            <a:pPr marL="196850" indent="-184150">
              <a:lnSpc>
                <a:spcPts val="2755"/>
              </a:lnSpc>
              <a:spcBef>
                <a:spcPts val="615"/>
              </a:spcBef>
              <a:buSzPct val="81250"/>
              <a:buFont typeface="Wingdings"/>
              <a:buChar char=""/>
              <a:tabLst>
                <a:tab pos="196850" algn="l"/>
              </a:tabLst>
            </a:pP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Application</a:t>
            </a:r>
            <a:r>
              <a:rPr sz="24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team</a:t>
            </a:r>
            <a:r>
              <a:rPr sz="2400" spc="-114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should</a:t>
            </a:r>
            <a:r>
              <a:rPr sz="24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only</a:t>
            </a:r>
            <a:r>
              <a:rPr sz="2400" spc="-1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have</a:t>
            </a:r>
            <a:r>
              <a:rPr sz="24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access</a:t>
            </a:r>
            <a:r>
              <a:rPr sz="2400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24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data</a:t>
            </a:r>
            <a:r>
              <a:rPr sz="24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in</a:t>
            </a:r>
            <a:r>
              <a:rPr sz="24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92E"/>
                </a:solidFill>
                <a:latin typeface="Calibri"/>
                <a:cs typeface="Calibri"/>
              </a:rPr>
              <a:t>Dynatrace</a:t>
            </a:r>
            <a:r>
              <a:rPr sz="24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related</a:t>
            </a:r>
            <a:r>
              <a:rPr sz="24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24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92E"/>
                </a:solidFill>
                <a:latin typeface="Calibri"/>
                <a:cs typeface="Calibri"/>
              </a:rPr>
              <a:t>their</a:t>
            </a:r>
            <a:endParaRPr sz="2400">
              <a:latin typeface="Calibri"/>
              <a:cs typeface="Calibri"/>
            </a:endParaRPr>
          </a:p>
          <a:p>
            <a:pPr marL="196850">
              <a:lnSpc>
                <a:spcPts val="2755"/>
              </a:lnSpc>
            </a:pPr>
            <a:r>
              <a:rPr sz="2400" spc="-10" dirty="0">
                <a:solidFill>
                  <a:srgbClr val="00092E"/>
                </a:solidFill>
                <a:latin typeface="Calibri"/>
                <a:cs typeface="Calibri"/>
              </a:rPr>
              <a:t>monitored</a:t>
            </a:r>
            <a:r>
              <a:rPr sz="2400" spc="-9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92E"/>
                </a:solidFill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Application</a:t>
            </a:r>
            <a:r>
              <a:rPr spc="-7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Host</a:t>
            </a:r>
            <a:r>
              <a:rPr spc="-95" dirty="0"/>
              <a:t> </a:t>
            </a:r>
            <a:r>
              <a:rPr spc="-10" dirty="0"/>
              <a:t>Group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257925"/>
            <a:chOff x="0" y="0"/>
            <a:chExt cx="12192000" cy="6257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45756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800" y="1238250"/>
              <a:ext cx="5676900" cy="50101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96101" y="1233487"/>
              <a:ext cx="5686425" cy="5019675"/>
            </a:xfrm>
            <a:custGeom>
              <a:avLst/>
              <a:gdLst/>
              <a:ahLst/>
              <a:cxnLst/>
              <a:rect l="l" t="t" r="r" b="b"/>
              <a:pathLst>
                <a:path w="5686425" h="5019675">
                  <a:moveTo>
                    <a:pt x="0" y="5019675"/>
                  </a:moveTo>
                  <a:lnTo>
                    <a:pt x="5686425" y="5019675"/>
                  </a:lnTo>
                  <a:lnTo>
                    <a:pt x="5686425" y="0"/>
                  </a:lnTo>
                  <a:lnTo>
                    <a:pt x="0" y="0"/>
                  </a:lnTo>
                  <a:lnTo>
                    <a:pt x="0" y="5019675"/>
                  </a:lnTo>
                  <a:close/>
                </a:path>
              </a:pathLst>
            </a:custGeom>
            <a:ln w="952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05175"/>
              <a:ext cx="4476750" cy="866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6687" y="3576701"/>
              <a:ext cx="3981450" cy="333375"/>
            </a:xfrm>
            <a:custGeom>
              <a:avLst/>
              <a:gdLst/>
              <a:ahLst/>
              <a:cxnLst/>
              <a:rect l="l" t="t" r="r" b="b"/>
              <a:pathLst>
                <a:path w="3981450" h="333375">
                  <a:moveTo>
                    <a:pt x="0" y="333375"/>
                  </a:moveTo>
                  <a:lnTo>
                    <a:pt x="3981450" y="333375"/>
                  </a:lnTo>
                  <a:lnTo>
                    <a:pt x="3981450" y="0"/>
                  </a:lnTo>
                  <a:lnTo>
                    <a:pt x="0" y="0"/>
                  </a:lnTo>
                  <a:lnTo>
                    <a:pt x="0" y="33337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4275" y="3390950"/>
              <a:ext cx="3238500" cy="125737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839075" y="3657600"/>
            <a:ext cx="2638425" cy="733425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8260" rIns="0" bIns="0" rtlCol="0">
            <a:spAutoFit/>
          </a:bodyPr>
          <a:lstStyle/>
          <a:p>
            <a:pPr marL="370840" marR="257175" indent="-118110">
              <a:lnSpc>
                <a:spcPts val="1430"/>
              </a:lnSpc>
              <a:spcBef>
                <a:spcPts val="38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ud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rou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ps,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rvi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endParaRPr sz="1200">
              <a:latin typeface="Calibri"/>
              <a:cs typeface="Calibri"/>
            </a:endParaRPr>
          </a:p>
          <a:p>
            <a:pPr marL="329565">
              <a:lnSpc>
                <a:spcPts val="1375"/>
              </a:lnSpc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12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ost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175" y="504825"/>
            <a:ext cx="11677650" cy="5848350"/>
            <a:chOff x="257175" y="504825"/>
            <a:chExt cx="11677650" cy="5848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175" y="504825"/>
              <a:ext cx="11677650" cy="58483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50" y="1000125"/>
              <a:ext cx="4629150" cy="35242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96051" y="995298"/>
              <a:ext cx="4638675" cy="3533775"/>
            </a:xfrm>
            <a:custGeom>
              <a:avLst/>
              <a:gdLst/>
              <a:ahLst/>
              <a:cxnLst/>
              <a:rect l="l" t="t" r="r" b="b"/>
              <a:pathLst>
                <a:path w="4638675" h="3533775">
                  <a:moveTo>
                    <a:pt x="0" y="3533775"/>
                  </a:moveTo>
                  <a:lnTo>
                    <a:pt x="4638675" y="3533775"/>
                  </a:lnTo>
                  <a:lnTo>
                    <a:pt x="4638675" y="0"/>
                  </a:lnTo>
                  <a:lnTo>
                    <a:pt x="0" y="0"/>
                  </a:lnTo>
                  <a:lnTo>
                    <a:pt x="0" y="3533775"/>
                  </a:lnTo>
                  <a:close/>
                </a:path>
              </a:pathLst>
            </a:custGeom>
            <a:ln w="952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5025" y="5153025"/>
              <a:ext cx="1171575" cy="66687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996551" y="5415026"/>
              <a:ext cx="638175" cy="152400"/>
            </a:xfrm>
            <a:custGeom>
              <a:avLst/>
              <a:gdLst/>
              <a:ahLst/>
              <a:cxnLst/>
              <a:rect l="l" t="t" r="r" b="b"/>
              <a:pathLst>
                <a:path w="638175" h="152400">
                  <a:moveTo>
                    <a:pt x="638175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38175" y="152400"/>
                  </a:lnTo>
                  <a:lnTo>
                    <a:pt x="638175" y="0"/>
                  </a:lnTo>
                  <a:close/>
                </a:path>
              </a:pathLst>
            </a:custGeom>
            <a:solidFill>
              <a:srgbClr val="F3F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96551" y="5415026"/>
              <a:ext cx="638175" cy="152400"/>
            </a:xfrm>
            <a:custGeom>
              <a:avLst/>
              <a:gdLst/>
              <a:ahLst/>
              <a:cxnLst/>
              <a:rect l="l" t="t" r="r" b="b"/>
              <a:pathLst>
                <a:path w="638175" h="152400">
                  <a:moveTo>
                    <a:pt x="0" y="152400"/>
                  </a:moveTo>
                  <a:lnTo>
                    <a:pt x="638175" y="152400"/>
                  </a:lnTo>
                  <a:lnTo>
                    <a:pt x="638175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F3F3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0" y="1600200"/>
              <a:ext cx="3038475" cy="141922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915275" y="1866900"/>
            <a:ext cx="2457450" cy="89535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1910" rIns="0" bIns="0" rtlCol="0">
            <a:spAutoFit/>
          </a:bodyPr>
          <a:lstStyle/>
          <a:p>
            <a:pPr marL="114300" marR="118110" algn="ctr">
              <a:lnSpc>
                <a:spcPts val="1430"/>
              </a:lnSpc>
              <a:spcBef>
                <a:spcPts val="33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rol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ba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1200">
              <a:latin typeface="Calibri"/>
              <a:cs typeface="Calibri"/>
            </a:endParaRPr>
          </a:p>
          <a:p>
            <a:pPr marR="635" algn="ctr">
              <a:lnSpc>
                <a:spcPts val="138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2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ta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zon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969" y="1179829"/>
            <a:ext cx="10885170" cy="479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2605">
              <a:lnSpc>
                <a:spcPts val="105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 dirty="0">
              <a:latin typeface="Calibri"/>
              <a:cs typeface="Calibri"/>
            </a:endParaRPr>
          </a:p>
          <a:p>
            <a:pPr marL="196850" indent="-184150">
              <a:lnSpc>
                <a:spcPts val="2200"/>
              </a:lnSpc>
              <a:buSzPct val="79069"/>
              <a:buFont typeface="Wingdings"/>
              <a:buChar char=""/>
              <a:tabLst>
                <a:tab pos="196850" algn="l"/>
              </a:tabLst>
            </a:pP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Goal:</a:t>
            </a:r>
            <a:r>
              <a:rPr sz="215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3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2150" spc="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introduce</a:t>
            </a:r>
            <a:r>
              <a:rPr sz="2150" spc="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the</a:t>
            </a:r>
            <a:r>
              <a:rPr sz="2150" spc="1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paradigm</a:t>
            </a:r>
            <a:r>
              <a:rPr sz="2150" spc="1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shift</a:t>
            </a:r>
            <a:r>
              <a:rPr sz="2150" spc="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from</a:t>
            </a:r>
            <a:r>
              <a:rPr sz="2150" spc="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classic</a:t>
            </a:r>
            <a:r>
              <a:rPr sz="2150" spc="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Management</a:t>
            </a:r>
            <a:r>
              <a:rPr sz="2150" spc="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Zones</a:t>
            </a:r>
            <a:r>
              <a:rPr sz="2150" spc="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2150" spc="1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data</a:t>
            </a:r>
            <a:r>
              <a:rPr sz="2150" spc="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permissions</a:t>
            </a:r>
            <a:r>
              <a:rPr sz="2150" spc="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endParaRPr sz="2150" dirty="0">
              <a:latin typeface="Calibri"/>
              <a:cs typeface="Calibri"/>
            </a:endParaRPr>
          </a:p>
          <a:p>
            <a:pPr marL="196850" marR="398145">
              <a:lnSpc>
                <a:spcPct val="72800"/>
              </a:lnSpc>
              <a:spcBef>
                <a:spcPts val="350"/>
              </a:spcBef>
            </a:pP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filtering</a:t>
            </a:r>
            <a:r>
              <a:rPr sz="2150" spc="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on</a:t>
            </a:r>
            <a:r>
              <a:rPr sz="2150" spc="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Grail,</a:t>
            </a:r>
            <a:r>
              <a:rPr sz="2150" spc="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we’ll</a:t>
            </a:r>
            <a:r>
              <a:rPr sz="2150" spc="1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configure</a:t>
            </a:r>
            <a:r>
              <a:rPr sz="2150" spc="1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OpenPipeline,</a:t>
            </a:r>
            <a:r>
              <a:rPr sz="2150" spc="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Segments,</a:t>
            </a:r>
            <a:r>
              <a:rPr sz="2150" spc="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2150" spc="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IAM</a:t>
            </a:r>
            <a:r>
              <a:rPr sz="2150" spc="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Policies</a:t>
            </a:r>
            <a:r>
              <a:rPr sz="2150" spc="1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2150" spc="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provide</a:t>
            </a:r>
            <a:r>
              <a:rPr sz="2150" spc="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092E"/>
                </a:solidFill>
                <a:latin typeface="Calibri"/>
                <a:cs typeface="Calibri"/>
              </a:rPr>
              <a:t>role-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based</a:t>
            </a:r>
            <a:r>
              <a:rPr sz="2150" spc="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access</a:t>
            </a:r>
            <a:r>
              <a:rPr sz="2150" spc="1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2150" spc="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analysis</a:t>
            </a:r>
            <a:r>
              <a:rPr sz="2150" spc="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092E"/>
                </a:solidFill>
                <a:latin typeface="Calibri"/>
                <a:cs typeface="Calibri"/>
              </a:rPr>
              <a:t>controls</a:t>
            </a:r>
            <a:endParaRPr sz="2150" dirty="0">
              <a:latin typeface="Calibri"/>
              <a:cs typeface="Calibri"/>
            </a:endParaRPr>
          </a:p>
          <a:p>
            <a:pPr marL="196850" indent="-184150">
              <a:lnSpc>
                <a:spcPct val="100000"/>
              </a:lnSpc>
              <a:spcBef>
                <a:spcPts val="270"/>
              </a:spcBef>
              <a:buSzPct val="79069"/>
              <a:buFont typeface="Wingdings"/>
              <a:buChar char=""/>
              <a:tabLst>
                <a:tab pos="196850" algn="l"/>
              </a:tabLst>
            </a:pP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r>
              <a:rPr sz="2150" spc="1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00092E"/>
                </a:solidFill>
                <a:latin typeface="Calibri"/>
                <a:cs typeface="Calibri"/>
              </a:rPr>
              <a:t>101</a:t>
            </a:r>
            <a:endParaRPr sz="2150" dirty="0">
              <a:latin typeface="Calibri"/>
              <a:cs typeface="Calibri"/>
            </a:endParaRPr>
          </a:p>
          <a:p>
            <a:pPr marL="196850" indent="-184150">
              <a:lnSpc>
                <a:spcPts val="2530"/>
              </a:lnSpc>
              <a:spcBef>
                <a:spcPts val="275"/>
              </a:spcBef>
              <a:buSzPct val="79069"/>
              <a:buFont typeface="Wingdings"/>
              <a:buChar char=""/>
              <a:tabLst>
                <a:tab pos="196850" algn="l"/>
              </a:tabLst>
            </a:pP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Paradigm</a:t>
            </a:r>
            <a:r>
              <a:rPr sz="2150" spc="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Shift</a:t>
            </a:r>
            <a:r>
              <a:rPr sz="2150" spc="8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–</a:t>
            </a:r>
            <a:r>
              <a:rPr sz="2150" spc="9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Management</a:t>
            </a:r>
            <a:r>
              <a:rPr sz="2150" spc="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Zones</a:t>
            </a:r>
            <a:r>
              <a:rPr sz="2150" spc="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vs</a:t>
            </a:r>
            <a:r>
              <a:rPr sz="2150" spc="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r>
              <a:rPr sz="2150" spc="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+</a:t>
            </a:r>
            <a:r>
              <a:rPr sz="2150" spc="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00092E"/>
                </a:solidFill>
                <a:latin typeface="Calibri"/>
                <a:cs typeface="Calibri"/>
              </a:rPr>
              <a:t>IAM</a:t>
            </a:r>
            <a:endParaRPr sz="2150" dirty="0">
              <a:latin typeface="Calibri"/>
              <a:cs typeface="Calibri"/>
            </a:endParaRPr>
          </a:p>
          <a:p>
            <a:pPr marL="412115" lvl="1" indent="-183515">
              <a:lnSpc>
                <a:spcPts val="1989"/>
              </a:lnSpc>
              <a:buSzPct val="79411"/>
              <a:buFont typeface="Wingdings"/>
              <a:buChar char=""/>
              <a:tabLst>
                <a:tab pos="412115" algn="l"/>
              </a:tabLst>
            </a:pP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Common</a:t>
            </a:r>
            <a:r>
              <a:rPr sz="17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Scenarios</a:t>
            </a:r>
            <a:r>
              <a:rPr sz="1700" spc="-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17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Solutions</a:t>
            </a:r>
            <a:endParaRPr sz="1700" dirty="0">
              <a:latin typeface="Calibri"/>
              <a:cs typeface="Calibri"/>
            </a:endParaRPr>
          </a:p>
          <a:p>
            <a:pPr marL="196850" indent="-184150">
              <a:lnSpc>
                <a:spcPts val="2530"/>
              </a:lnSpc>
              <a:spcBef>
                <a:spcPts val="215"/>
              </a:spcBef>
              <a:buSzPct val="79069"/>
              <a:buFont typeface="Wingdings"/>
              <a:buChar char=""/>
              <a:tabLst>
                <a:tab pos="196850" algn="l"/>
              </a:tabLst>
            </a:pP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Hands</a:t>
            </a:r>
            <a:r>
              <a:rPr sz="2150" spc="8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On:</a:t>
            </a:r>
            <a:r>
              <a:rPr sz="2150" spc="1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2150" dirty="0">
              <a:latin typeface="Calibri"/>
              <a:cs typeface="Calibri"/>
            </a:endParaRPr>
          </a:p>
          <a:p>
            <a:pPr marL="412115" lvl="1" indent="-183515">
              <a:lnSpc>
                <a:spcPts val="1989"/>
              </a:lnSpc>
              <a:buSzPct val="79411"/>
              <a:buFont typeface="Wingdings"/>
              <a:buChar char=""/>
              <a:tabLst>
                <a:tab pos="412115" algn="l"/>
              </a:tabLst>
            </a:pP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Platform</a:t>
            </a:r>
            <a:r>
              <a:rPr sz="1700" spc="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Engineering,</a:t>
            </a:r>
            <a:r>
              <a:rPr sz="1700" spc="-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Internal</a:t>
            </a:r>
            <a:r>
              <a:rPr sz="1700" spc="-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Development</a:t>
            </a:r>
            <a:r>
              <a:rPr sz="1700" spc="-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Platform,</a:t>
            </a:r>
            <a:r>
              <a:rPr sz="1700" spc="-8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Self-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Service</a:t>
            </a:r>
            <a:r>
              <a:rPr sz="1700" spc="-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Onboarding</a:t>
            </a:r>
            <a:endParaRPr sz="1700" dirty="0">
              <a:latin typeface="Calibri"/>
              <a:cs typeface="Calibri"/>
            </a:endParaRPr>
          </a:p>
          <a:p>
            <a:pPr marL="583565" lvl="2" indent="-126364">
              <a:lnSpc>
                <a:spcPts val="1739"/>
              </a:lnSpc>
              <a:spcBef>
                <a:spcPts val="40"/>
              </a:spcBef>
              <a:buSzPct val="80000"/>
              <a:buFont typeface="Wingdings"/>
              <a:buChar char=""/>
              <a:tabLst>
                <a:tab pos="583565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Analyzing</a:t>
            </a:r>
            <a:r>
              <a:rPr sz="1500" spc="-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Data</a:t>
            </a:r>
            <a:r>
              <a:rPr sz="1500" spc="-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without</a:t>
            </a:r>
            <a:r>
              <a:rPr sz="1500" spc="-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1500" dirty="0">
              <a:latin typeface="Calibri"/>
              <a:cs typeface="Calibri"/>
            </a:endParaRPr>
          </a:p>
          <a:p>
            <a:pPr marL="412115" lvl="1" indent="-183515">
              <a:lnSpc>
                <a:spcPts val="1960"/>
              </a:lnSpc>
              <a:buSzPct val="79411"/>
              <a:buFont typeface="Wingdings"/>
              <a:buChar char=""/>
              <a:tabLst>
                <a:tab pos="412115" algn="l"/>
              </a:tabLst>
            </a:pP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Basic</a:t>
            </a:r>
            <a:r>
              <a:rPr sz="1700" spc="-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1700" dirty="0">
              <a:latin typeface="Calibri"/>
              <a:cs typeface="Calibri"/>
            </a:endParaRPr>
          </a:p>
          <a:p>
            <a:pPr marL="584200" lvl="2" indent="-127000">
              <a:lnSpc>
                <a:spcPts val="1720"/>
              </a:lnSpc>
              <a:buSzPct val="80000"/>
              <a:buFont typeface="Wingdings"/>
              <a:buChar char=""/>
              <a:tabLst>
                <a:tab pos="584200" algn="l"/>
              </a:tabLst>
            </a:pP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Kubernetes</a:t>
            </a:r>
            <a:r>
              <a:rPr sz="1500" spc="-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Cluster and</a:t>
            </a:r>
            <a:r>
              <a:rPr sz="15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Namespace</a:t>
            </a:r>
            <a:endParaRPr sz="1500" dirty="0">
              <a:latin typeface="Calibri"/>
              <a:cs typeface="Calibri"/>
            </a:endParaRPr>
          </a:p>
          <a:p>
            <a:pPr marL="412115" lvl="1" indent="-183515">
              <a:lnSpc>
                <a:spcPts val="1935"/>
              </a:lnSpc>
              <a:buSzPct val="79411"/>
              <a:buFont typeface="Wingdings"/>
              <a:buChar char=""/>
              <a:tabLst>
                <a:tab pos="412115" algn="l"/>
              </a:tabLst>
            </a:pP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OpenPipeline</a:t>
            </a:r>
            <a:endParaRPr sz="1700" dirty="0">
              <a:latin typeface="Calibri"/>
              <a:cs typeface="Calibri"/>
            </a:endParaRPr>
          </a:p>
          <a:p>
            <a:pPr marL="412115" lvl="1" indent="-183515">
              <a:lnSpc>
                <a:spcPts val="1975"/>
              </a:lnSpc>
              <a:buSzPct val="79411"/>
              <a:buFont typeface="Wingdings"/>
              <a:buChar char=""/>
              <a:tabLst>
                <a:tab pos="412115" algn="l"/>
              </a:tabLst>
            </a:pP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Complex</a:t>
            </a:r>
            <a:r>
              <a:rPr sz="1700" spc="-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1700" dirty="0">
              <a:latin typeface="Calibri"/>
              <a:cs typeface="Calibri"/>
            </a:endParaRPr>
          </a:p>
          <a:p>
            <a:pPr marL="584200" lvl="2" indent="-127000">
              <a:lnSpc>
                <a:spcPts val="1780"/>
              </a:lnSpc>
              <a:buSzPct val="80000"/>
              <a:buFont typeface="Wingdings"/>
              <a:buChar char=""/>
              <a:tabLst>
                <a:tab pos="584200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Project</a:t>
            </a:r>
            <a:r>
              <a:rPr sz="15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00092E"/>
                </a:solidFill>
                <a:latin typeface="Calibri"/>
                <a:cs typeface="Calibri"/>
              </a:rPr>
              <a:t>Team</a:t>
            </a:r>
            <a:endParaRPr sz="1500" dirty="0">
              <a:latin typeface="Calibri"/>
              <a:cs typeface="Calibri"/>
            </a:endParaRPr>
          </a:p>
          <a:p>
            <a:pPr marL="196850" indent="-184150">
              <a:lnSpc>
                <a:spcPts val="2530"/>
              </a:lnSpc>
              <a:spcBef>
                <a:spcPts val="254"/>
              </a:spcBef>
              <a:buSzPct val="79069"/>
              <a:buFont typeface="Wingdings"/>
              <a:buChar char=""/>
              <a:tabLst>
                <a:tab pos="196850" algn="l"/>
              </a:tabLst>
            </a:pP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r>
              <a:rPr sz="2150" spc="1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092E"/>
                </a:solidFill>
                <a:latin typeface="Calibri"/>
                <a:cs typeface="Calibri"/>
              </a:rPr>
              <a:t>Roadmap</a:t>
            </a:r>
            <a:endParaRPr sz="2150" dirty="0">
              <a:latin typeface="Calibri"/>
              <a:cs typeface="Calibri"/>
            </a:endParaRPr>
          </a:p>
          <a:p>
            <a:pPr marL="412115" lvl="1" indent="-183515">
              <a:lnSpc>
                <a:spcPts val="1910"/>
              </a:lnSpc>
              <a:buSzPct val="79411"/>
              <a:buFont typeface="Wingdings"/>
              <a:buChar char=""/>
              <a:tabLst>
                <a:tab pos="412115" algn="l"/>
              </a:tabLst>
            </a:pP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Official</a:t>
            </a:r>
            <a:r>
              <a:rPr sz="1700" spc="-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Roadmap</a:t>
            </a:r>
            <a:endParaRPr sz="1700" dirty="0">
              <a:latin typeface="Calibri"/>
              <a:cs typeface="Calibri"/>
            </a:endParaRPr>
          </a:p>
          <a:p>
            <a:pPr marL="412115" lvl="1" indent="-183515">
              <a:lnSpc>
                <a:spcPts val="1960"/>
              </a:lnSpc>
              <a:buSzPct val="79411"/>
              <a:buFont typeface="Wingdings"/>
              <a:buChar char=""/>
              <a:tabLst>
                <a:tab pos="412115" algn="l"/>
              </a:tabLst>
            </a:pP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Internal</a:t>
            </a:r>
            <a:r>
              <a:rPr sz="17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RFE</a:t>
            </a:r>
            <a:r>
              <a:rPr sz="17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(When</a:t>
            </a:r>
            <a:r>
              <a:rPr sz="170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is</a:t>
            </a:r>
            <a:r>
              <a:rPr sz="170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XYZ</a:t>
            </a:r>
            <a:r>
              <a:rPr sz="1700" spc="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coming?)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1950" y="123825"/>
            <a:ext cx="11801475" cy="6257925"/>
            <a:chOff x="361950" y="123825"/>
            <a:chExt cx="11801475" cy="6257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50" y="476250"/>
              <a:ext cx="11468100" cy="5905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800" y="123825"/>
              <a:ext cx="1952625" cy="10001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01376" y="395350"/>
              <a:ext cx="1381125" cy="466725"/>
            </a:xfrm>
            <a:custGeom>
              <a:avLst/>
              <a:gdLst/>
              <a:ahLst/>
              <a:cxnLst/>
              <a:rect l="l" t="t" r="r" b="b"/>
              <a:pathLst>
                <a:path w="1381125" h="466725">
                  <a:moveTo>
                    <a:pt x="0" y="466725"/>
                  </a:moveTo>
                  <a:lnTo>
                    <a:pt x="1381125" y="466725"/>
                  </a:lnTo>
                  <a:lnTo>
                    <a:pt x="1381125" y="0"/>
                  </a:lnTo>
                  <a:lnTo>
                    <a:pt x="0" y="0"/>
                  </a:lnTo>
                  <a:lnTo>
                    <a:pt x="0" y="46672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2525" y="847725"/>
              <a:ext cx="2857500" cy="12477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067800" y="1114425"/>
            <a:ext cx="2276475" cy="7239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0640" rIns="0" bIns="0" rtlCol="0">
            <a:spAutoFit/>
          </a:bodyPr>
          <a:lstStyle/>
          <a:p>
            <a:pPr marL="156845" marR="149225" algn="ctr">
              <a:lnSpc>
                <a:spcPts val="1430"/>
              </a:lnSpc>
              <a:spcBef>
                <a:spcPts val="320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ws,</a:t>
            </a:r>
            <a:r>
              <a:rPr sz="12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h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rts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8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zon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9563"/>
            <a:ext cx="12039600" cy="6305550"/>
            <a:chOff x="76200" y="9563"/>
            <a:chExt cx="12039600" cy="6305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33349"/>
              <a:ext cx="12039600" cy="61817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209549"/>
              <a:ext cx="4895850" cy="42767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43701" y="204723"/>
              <a:ext cx="4905375" cy="4286250"/>
            </a:xfrm>
            <a:custGeom>
              <a:avLst/>
              <a:gdLst/>
              <a:ahLst/>
              <a:cxnLst/>
              <a:rect l="l" t="t" r="r" b="b"/>
              <a:pathLst>
                <a:path w="4905375" h="4286250">
                  <a:moveTo>
                    <a:pt x="0" y="4286250"/>
                  </a:moveTo>
                  <a:lnTo>
                    <a:pt x="4905375" y="4286250"/>
                  </a:lnTo>
                  <a:lnTo>
                    <a:pt x="4905375" y="0"/>
                  </a:lnTo>
                  <a:lnTo>
                    <a:pt x="0" y="0"/>
                  </a:lnTo>
                  <a:lnTo>
                    <a:pt x="0" y="4286250"/>
                  </a:lnTo>
                  <a:close/>
                </a:path>
              </a:pathLst>
            </a:custGeom>
            <a:ln w="952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9125" y="9563"/>
              <a:ext cx="3086100" cy="10478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534400" y="266700"/>
            <a:ext cx="2505075" cy="542925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1275" rIns="0" bIns="0" rtlCol="0">
            <a:spAutoFit/>
          </a:bodyPr>
          <a:lstStyle/>
          <a:p>
            <a:pPr marR="6985" algn="ctr">
              <a:lnSpc>
                <a:spcPts val="1435"/>
              </a:lnSpc>
              <a:spcBef>
                <a:spcPts val="325"/>
              </a:spcBef>
            </a:pP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Gra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ba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435"/>
              </a:lnSpc>
            </a:pP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r>
              <a:rPr sz="1200" spc="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Pol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cy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95650" y="1943138"/>
            <a:ext cx="3086100" cy="1048385"/>
            <a:chOff x="3295650" y="1943138"/>
            <a:chExt cx="3086100" cy="10483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5650" y="1943138"/>
              <a:ext cx="3086100" cy="10478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90925" y="2200275"/>
              <a:ext cx="2505075" cy="542925"/>
            </a:xfrm>
            <a:custGeom>
              <a:avLst/>
              <a:gdLst/>
              <a:ahLst/>
              <a:cxnLst/>
              <a:rect l="l" t="t" r="r" b="b"/>
              <a:pathLst>
                <a:path w="2505075" h="542925">
                  <a:moveTo>
                    <a:pt x="25050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2505075" y="542925"/>
                  </a:lnTo>
                  <a:lnTo>
                    <a:pt x="2505075" y="0"/>
                  </a:lnTo>
                  <a:close/>
                </a:path>
              </a:pathLst>
            </a:custGeom>
            <a:solidFill>
              <a:srgbClr val="17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13175" y="2226881"/>
            <a:ext cx="2048510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066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y_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onte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95650" y="2905125"/>
            <a:ext cx="3086100" cy="1038225"/>
            <a:chOff x="3295650" y="2905125"/>
            <a:chExt cx="3086100" cy="103822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5650" y="2905125"/>
              <a:ext cx="3086100" cy="10382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90925" y="3162300"/>
              <a:ext cx="2505075" cy="533400"/>
            </a:xfrm>
            <a:custGeom>
              <a:avLst/>
              <a:gdLst/>
              <a:ahLst/>
              <a:cxnLst/>
              <a:rect l="l" t="t" r="r" b="b"/>
              <a:pathLst>
                <a:path w="2505075" h="533400">
                  <a:moveTo>
                    <a:pt x="2505075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2505075" y="533400"/>
                  </a:lnTo>
                  <a:lnTo>
                    <a:pt x="2505075" y="0"/>
                  </a:lnTo>
                  <a:close/>
                </a:path>
              </a:pathLst>
            </a:custGeom>
            <a:solidFill>
              <a:srgbClr val="17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925951" y="3187128"/>
            <a:ext cx="181292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ta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435"/>
              </a:lnSpc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05500" y="2162175"/>
            <a:ext cx="1296035" cy="1571625"/>
            <a:chOff x="5905500" y="2162175"/>
            <a:chExt cx="1296035" cy="157162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5500" y="2162175"/>
              <a:ext cx="1295527" cy="6572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77025" y="2424175"/>
              <a:ext cx="762000" cy="142875"/>
            </a:xfrm>
            <a:custGeom>
              <a:avLst/>
              <a:gdLst/>
              <a:ahLst/>
              <a:cxnLst/>
              <a:rect l="l" t="t" r="r" b="b"/>
              <a:pathLst>
                <a:path w="762000" h="142875">
                  <a:moveTo>
                    <a:pt x="690499" y="0"/>
                  </a:moveTo>
                  <a:lnTo>
                    <a:pt x="690499" y="35687"/>
                  </a:lnTo>
                  <a:lnTo>
                    <a:pt x="0" y="35687"/>
                  </a:lnTo>
                  <a:lnTo>
                    <a:pt x="0" y="107061"/>
                  </a:lnTo>
                  <a:lnTo>
                    <a:pt x="690499" y="107061"/>
                  </a:lnTo>
                  <a:lnTo>
                    <a:pt x="690499" y="142875"/>
                  </a:lnTo>
                  <a:lnTo>
                    <a:pt x="762000" y="71374"/>
                  </a:lnTo>
                  <a:lnTo>
                    <a:pt x="690499" y="0"/>
                  </a:lnTo>
                  <a:close/>
                </a:path>
              </a:pathLst>
            </a:custGeom>
            <a:solidFill>
              <a:srgbClr val="17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77025" y="2424175"/>
              <a:ext cx="762000" cy="142875"/>
            </a:xfrm>
            <a:custGeom>
              <a:avLst/>
              <a:gdLst/>
              <a:ahLst/>
              <a:cxnLst/>
              <a:rect l="l" t="t" r="r" b="b"/>
              <a:pathLst>
                <a:path w="762000" h="142875">
                  <a:moveTo>
                    <a:pt x="0" y="35687"/>
                  </a:moveTo>
                  <a:lnTo>
                    <a:pt x="690499" y="35687"/>
                  </a:lnTo>
                  <a:lnTo>
                    <a:pt x="690499" y="0"/>
                  </a:lnTo>
                  <a:lnTo>
                    <a:pt x="762000" y="71374"/>
                  </a:lnTo>
                  <a:lnTo>
                    <a:pt x="690499" y="142875"/>
                  </a:lnTo>
                  <a:lnTo>
                    <a:pt x="690499" y="107061"/>
                  </a:lnTo>
                  <a:lnTo>
                    <a:pt x="0" y="107061"/>
                  </a:lnTo>
                  <a:lnTo>
                    <a:pt x="0" y="35687"/>
                  </a:lnTo>
                  <a:close/>
                </a:path>
              </a:pathLst>
            </a:custGeom>
            <a:ln w="12700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5500" y="3076575"/>
              <a:ext cx="1295527" cy="6572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77025" y="3338575"/>
              <a:ext cx="762000" cy="142875"/>
            </a:xfrm>
            <a:custGeom>
              <a:avLst/>
              <a:gdLst/>
              <a:ahLst/>
              <a:cxnLst/>
              <a:rect l="l" t="t" r="r" b="b"/>
              <a:pathLst>
                <a:path w="762000" h="142875">
                  <a:moveTo>
                    <a:pt x="690499" y="0"/>
                  </a:moveTo>
                  <a:lnTo>
                    <a:pt x="690499" y="35687"/>
                  </a:lnTo>
                  <a:lnTo>
                    <a:pt x="0" y="35687"/>
                  </a:lnTo>
                  <a:lnTo>
                    <a:pt x="0" y="107061"/>
                  </a:lnTo>
                  <a:lnTo>
                    <a:pt x="690499" y="107061"/>
                  </a:lnTo>
                  <a:lnTo>
                    <a:pt x="690499" y="142875"/>
                  </a:lnTo>
                  <a:lnTo>
                    <a:pt x="762000" y="71374"/>
                  </a:lnTo>
                  <a:lnTo>
                    <a:pt x="690499" y="0"/>
                  </a:lnTo>
                  <a:close/>
                </a:path>
              </a:pathLst>
            </a:custGeom>
            <a:solidFill>
              <a:srgbClr val="17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77025" y="3338575"/>
              <a:ext cx="762000" cy="142875"/>
            </a:xfrm>
            <a:custGeom>
              <a:avLst/>
              <a:gdLst/>
              <a:ahLst/>
              <a:cxnLst/>
              <a:rect l="l" t="t" r="r" b="b"/>
              <a:pathLst>
                <a:path w="762000" h="142875">
                  <a:moveTo>
                    <a:pt x="0" y="35687"/>
                  </a:moveTo>
                  <a:lnTo>
                    <a:pt x="690499" y="35687"/>
                  </a:lnTo>
                  <a:lnTo>
                    <a:pt x="690499" y="0"/>
                  </a:lnTo>
                  <a:lnTo>
                    <a:pt x="762000" y="71374"/>
                  </a:lnTo>
                  <a:lnTo>
                    <a:pt x="690499" y="142875"/>
                  </a:lnTo>
                  <a:lnTo>
                    <a:pt x="690499" y="107061"/>
                  </a:lnTo>
                  <a:lnTo>
                    <a:pt x="0" y="107061"/>
                  </a:lnTo>
                  <a:lnTo>
                    <a:pt x="0" y="35687"/>
                  </a:lnTo>
                  <a:close/>
                </a:path>
              </a:pathLst>
            </a:custGeom>
            <a:ln w="12700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969" y="1165914"/>
            <a:ext cx="10704195" cy="123825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209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  <a:p>
            <a:pPr marL="196850" marR="5080" indent="-184785">
              <a:lnSpc>
                <a:spcPct val="90000"/>
              </a:lnSpc>
              <a:spcBef>
                <a:spcPts val="580"/>
              </a:spcBef>
              <a:buClr>
                <a:srgbClr val="00092E"/>
              </a:buClr>
              <a:buSzPct val="81250"/>
              <a:buFont typeface="Wingdings"/>
              <a:buChar char=""/>
              <a:tabLst>
                <a:tab pos="196850" algn="l"/>
              </a:tabLst>
            </a:pPr>
            <a:r>
              <a:rPr sz="2400" u="sng" spc="-2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latin typeface="Calibri"/>
                <a:cs typeface="Calibri"/>
                <a:hlinkClick r:id="rId2"/>
              </a:rPr>
              <a:t>https://docs.dynatrace.com/docs/manage/identity-</a:t>
            </a:r>
            <a:r>
              <a:rPr sz="2400" u="sng" spc="-1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latin typeface="Calibri"/>
                <a:cs typeface="Calibri"/>
                <a:hlinkClick r:id="rId2"/>
              </a:rPr>
              <a:t>access-management/permission-</a:t>
            </a:r>
            <a:r>
              <a:rPr sz="2400" u="none" spc="-10" dirty="0">
                <a:solidFill>
                  <a:srgbClr val="1595FD"/>
                </a:solid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latin typeface="Calibri"/>
                <a:cs typeface="Calibri"/>
                <a:hlinkClick r:id="rId2"/>
              </a:rPr>
              <a:t>management/manage-user-permissions-policies/advanced/iam-</a:t>
            </a:r>
            <a:r>
              <a:rPr sz="2400" u="none" spc="-10" dirty="0">
                <a:solidFill>
                  <a:srgbClr val="1595FD"/>
                </a:solid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latin typeface="Calibri"/>
                <a:cs typeface="Calibri"/>
                <a:hlinkClick r:id="rId2"/>
              </a:rPr>
              <a:t>policystatements#storage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IAM</a:t>
            </a:r>
            <a:r>
              <a:rPr spc="-105" dirty="0"/>
              <a:t> </a:t>
            </a:r>
            <a:r>
              <a:rPr dirty="0"/>
              <a:t>Policy</a:t>
            </a:r>
            <a:r>
              <a:rPr spc="-30" dirty="0"/>
              <a:t> </a:t>
            </a:r>
            <a:r>
              <a:rPr spc="-10" dirty="0"/>
              <a:t>Statements</a:t>
            </a:r>
            <a:r>
              <a:rPr spc="-65" dirty="0"/>
              <a:t> </a:t>
            </a:r>
            <a:r>
              <a:rPr dirty="0"/>
              <a:t>–</a:t>
            </a:r>
            <a:r>
              <a:rPr spc="-55" dirty="0"/>
              <a:t> </a:t>
            </a:r>
            <a:r>
              <a:rPr spc="-10" dirty="0"/>
              <a:t>Storage</a:t>
            </a:r>
            <a:r>
              <a:rPr spc="-80" dirty="0"/>
              <a:t> </a:t>
            </a:r>
            <a:r>
              <a:rPr spc="-10" dirty="0"/>
              <a:t>(Grail)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38150" y="3095625"/>
            <a:ext cx="4819650" cy="3200400"/>
            <a:chOff x="438150" y="3095625"/>
            <a:chExt cx="4819650" cy="32004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50" y="3095625"/>
              <a:ext cx="4819650" cy="21621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575" y="5010150"/>
              <a:ext cx="3838575" cy="128587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581650" y="2676525"/>
            <a:ext cx="6610350" cy="3924300"/>
            <a:chOff x="5581650" y="2676525"/>
            <a:chExt cx="6610350" cy="39243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1650" y="2676525"/>
              <a:ext cx="4819650" cy="3924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0" y="4086225"/>
              <a:ext cx="3810000" cy="128587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4900" y="5276850"/>
            <a:ext cx="3219450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2545" rIns="0" bIns="0" rtlCol="0">
            <a:spAutoFit/>
          </a:bodyPr>
          <a:lstStyle/>
          <a:p>
            <a:pPr marR="1905" algn="ctr">
              <a:lnSpc>
                <a:spcPts val="1435"/>
              </a:lnSpc>
              <a:spcBef>
                <a:spcPts val="33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  <a:p>
            <a:pPr marR="8255" algn="ctr">
              <a:lnSpc>
                <a:spcPts val="1425"/>
              </a:lnSpc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y_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onte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unt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endParaRPr sz="1200">
              <a:latin typeface="Calibri"/>
              <a:cs typeface="Calibri"/>
            </a:endParaRPr>
          </a:p>
          <a:p>
            <a:pPr marR="635" algn="ctr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Gra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96325" y="4352925"/>
            <a:ext cx="3219450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6990" rIns="0" bIns="0" rtlCol="0">
            <a:spAutoFit/>
          </a:bodyPr>
          <a:lstStyle/>
          <a:p>
            <a:pPr marR="635" algn="ctr">
              <a:lnSpc>
                <a:spcPts val="1430"/>
              </a:lnSpc>
              <a:spcBef>
                <a:spcPts val="37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ta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rd</a:t>
            </a:r>
            <a:endParaRPr sz="1200">
              <a:latin typeface="Calibri"/>
              <a:cs typeface="Calibri"/>
            </a:endParaRPr>
          </a:p>
          <a:p>
            <a:pPr marL="2540" algn="ctr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ttri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ppo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rte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‘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ord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435"/>
              </a:lnSpc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Gra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l’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6225" y="438150"/>
            <a:ext cx="11639550" cy="5981700"/>
            <a:chOff x="276225" y="438150"/>
            <a:chExt cx="11639550" cy="5981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225" y="438150"/>
              <a:ext cx="11639550" cy="5981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8675" y="2362200"/>
              <a:ext cx="2971800" cy="40290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58301" y="2690812"/>
              <a:ext cx="2362200" cy="3381375"/>
            </a:xfrm>
            <a:custGeom>
              <a:avLst/>
              <a:gdLst/>
              <a:ahLst/>
              <a:cxnLst/>
              <a:rect l="l" t="t" r="r" b="b"/>
              <a:pathLst>
                <a:path w="2362200" h="3381375">
                  <a:moveTo>
                    <a:pt x="0" y="3381375"/>
                  </a:moveTo>
                  <a:lnTo>
                    <a:pt x="2362200" y="3381375"/>
                  </a:lnTo>
                  <a:lnTo>
                    <a:pt x="2362200" y="0"/>
                  </a:lnTo>
                  <a:lnTo>
                    <a:pt x="0" y="0"/>
                  </a:lnTo>
                  <a:lnTo>
                    <a:pt x="0" y="338137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0275" y="1304925"/>
              <a:ext cx="3448050" cy="12858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15075" y="1571625"/>
            <a:ext cx="2847975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5085" rIns="0" bIns="0" rtlCol="0">
            <a:spAutoFit/>
          </a:bodyPr>
          <a:lstStyle/>
          <a:p>
            <a:pPr marL="864235" marR="286385" indent="-575945">
              <a:lnSpc>
                <a:spcPts val="1430"/>
              </a:lnSpc>
              <a:spcBef>
                <a:spcPts val="35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ns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1200">
              <a:latin typeface="Calibri"/>
              <a:cs typeface="Calibri"/>
            </a:endParaRPr>
          </a:p>
          <a:p>
            <a:pPr marL="306070">
              <a:lnSpc>
                <a:spcPts val="1380"/>
              </a:lnSpc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y_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onte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438150"/>
            <a:ext cx="11734800" cy="5981700"/>
            <a:chOff x="228600" y="438150"/>
            <a:chExt cx="11734800" cy="5981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438150"/>
              <a:ext cx="11734800" cy="5981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3150" y="2486025"/>
              <a:ext cx="1981200" cy="28670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33726" y="2795651"/>
              <a:ext cx="1409700" cy="2257425"/>
            </a:xfrm>
            <a:custGeom>
              <a:avLst/>
              <a:gdLst/>
              <a:ahLst/>
              <a:cxnLst/>
              <a:rect l="l" t="t" r="r" b="b"/>
              <a:pathLst>
                <a:path w="1409700" h="2257425">
                  <a:moveTo>
                    <a:pt x="0" y="2257425"/>
                  </a:moveTo>
                  <a:lnTo>
                    <a:pt x="1409700" y="2257425"/>
                  </a:lnTo>
                  <a:lnTo>
                    <a:pt x="1409700" y="0"/>
                  </a:lnTo>
                  <a:lnTo>
                    <a:pt x="0" y="0"/>
                  </a:lnTo>
                  <a:lnTo>
                    <a:pt x="0" y="225742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1925" y="695325"/>
              <a:ext cx="3448050" cy="12858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76725" y="962025"/>
            <a:ext cx="2847975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6355" rIns="0" bIns="0" rtlCol="0">
            <a:spAutoFit/>
          </a:bodyPr>
          <a:lstStyle/>
          <a:p>
            <a:pPr marL="170180" marR="175260" indent="6985" algn="ctr">
              <a:lnSpc>
                <a:spcPts val="1430"/>
              </a:lnSpc>
              <a:spcBef>
                <a:spcPts val="36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rns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ds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up.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d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(s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6700" y="438150"/>
            <a:ext cx="11658600" cy="5981700"/>
            <a:chOff x="266700" y="438150"/>
            <a:chExt cx="11658600" cy="5981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0" y="438150"/>
              <a:ext cx="11658600" cy="5981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3150" y="2543200"/>
              <a:ext cx="2028825" cy="35242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33726" y="2862262"/>
              <a:ext cx="1457325" cy="2895600"/>
            </a:xfrm>
            <a:custGeom>
              <a:avLst/>
              <a:gdLst/>
              <a:ahLst/>
              <a:cxnLst/>
              <a:rect l="l" t="t" r="r" b="b"/>
              <a:pathLst>
                <a:path w="1457325" h="2895600">
                  <a:moveTo>
                    <a:pt x="0" y="2895600"/>
                  </a:moveTo>
                  <a:lnTo>
                    <a:pt x="1457325" y="2895600"/>
                  </a:lnTo>
                  <a:lnTo>
                    <a:pt x="1457325" y="0"/>
                  </a:lnTo>
                  <a:lnTo>
                    <a:pt x="0" y="0"/>
                  </a:lnTo>
                  <a:lnTo>
                    <a:pt x="0" y="289560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4300" y="619125"/>
              <a:ext cx="3438525" cy="12858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29100" y="885825"/>
            <a:ext cx="2838450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1275" rIns="0" bIns="0" rtlCol="0">
            <a:spAutoFit/>
          </a:bodyPr>
          <a:lstStyle/>
          <a:p>
            <a:pPr marL="151765" marR="156210" algn="ctr">
              <a:lnSpc>
                <a:spcPts val="1430"/>
              </a:lnSpc>
              <a:spcBef>
                <a:spcPts val="325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Sp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rns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ds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up.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d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(s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0" y="495300"/>
            <a:ext cx="11602085" cy="5867400"/>
            <a:chOff x="381000" y="495300"/>
            <a:chExt cx="11602085" cy="586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495300"/>
              <a:ext cx="11430000" cy="5867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2975" y="4114800"/>
              <a:ext cx="3409950" cy="19716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58276" y="4110037"/>
              <a:ext cx="3419475" cy="1981200"/>
            </a:xfrm>
            <a:custGeom>
              <a:avLst/>
              <a:gdLst/>
              <a:ahLst/>
              <a:cxnLst/>
              <a:rect l="l" t="t" r="r" b="b"/>
              <a:pathLst>
                <a:path w="3419475" h="1981200">
                  <a:moveTo>
                    <a:pt x="0" y="1981200"/>
                  </a:moveTo>
                  <a:lnTo>
                    <a:pt x="3419475" y="1981200"/>
                  </a:lnTo>
                  <a:lnTo>
                    <a:pt x="3419475" y="0"/>
                  </a:lnTo>
                  <a:lnTo>
                    <a:pt x="0" y="0"/>
                  </a:lnTo>
                  <a:lnTo>
                    <a:pt x="0" y="1981200"/>
                  </a:lnTo>
                  <a:close/>
                </a:path>
              </a:pathLst>
            </a:custGeom>
            <a:ln w="952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1925" y="695325"/>
              <a:ext cx="3448050" cy="12858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76725" y="962025"/>
            <a:ext cx="2847975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6355" rIns="0" bIns="0" rtlCol="0">
            <a:spAutoFit/>
          </a:bodyPr>
          <a:lstStyle/>
          <a:p>
            <a:pPr marL="539750" marR="411480" indent="-131445">
              <a:lnSpc>
                <a:spcPts val="1430"/>
              </a:lnSpc>
              <a:spcBef>
                <a:spcPts val="36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tri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12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urn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g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ds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1200">
              <a:latin typeface="Calibri"/>
              <a:cs typeface="Calibri"/>
            </a:endParaRPr>
          </a:p>
          <a:p>
            <a:pPr marL="418465">
              <a:lnSpc>
                <a:spcPts val="1375"/>
              </a:lnSpc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p.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05350" y="4714875"/>
            <a:ext cx="4076700" cy="10287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019675" y="4972050"/>
            <a:ext cx="3457575" cy="523875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8260" rIns="0" bIns="0" rtlCol="0">
            <a:spAutoFit/>
          </a:bodyPr>
          <a:lstStyle/>
          <a:p>
            <a:pPr marL="414020" marR="158750" indent="-250190">
              <a:lnSpc>
                <a:spcPts val="1430"/>
              </a:lnSpc>
              <a:spcBef>
                <a:spcPts val="38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ks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p.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900" y="466725"/>
            <a:ext cx="11506200" cy="5924550"/>
            <a:chOff x="342900" y="466725"/>
            <a:chExt cx="11506200" cy="5924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" y="466725"/>
              <a:ext cx="11506200" cy="59245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9175" y="3181350"/>
              <a:ext cx="3057525" cy="17335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634476" y="3176523"/>
              <a:ext cx="3067050" cy="1743075"/>
            </a:xfrm>
            <a:custGeom>
              <a:avLst/>
              <a:gdLst/>
              <a:ahLst/>
              <a:cxnLst/>
              <a:rect l="l" t="t" r="r" b="b"/>
              <a:pathLst>
                <a:path w="3067050" h="1743075">
                  <a:moveTo>
                    <a:pt x="0" y="1743075"/>
                  </a:moveTo>
                  <a:lnTo>
                    <a:pt x="3067050" y="1743075"/>
                  </a:lnTo>
                  <a:lnTo>
                    <a:pt x="3067050" y="0"/>
                  </a:lnTo>
                  <a:lnTo>
                    <a:pt x="0" y="0"/>
                  </a:lnTo>
                  <a:lnTo>
                    <a:pt x="0" y="1743075"/>
                  </a:lnTo>
                  <a:close/>
                </a:path>
              </a:pathLst>
            </a:custGeom>
            <a:ln w="952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1925" y="695325"/>
              <a:ext cx="3448050" cy="12858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76725" y="962025"/>
            <a:ext cx="2847975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6355" rIns="0" bIns="0" rtlCol="0">
            <a:spAutoFit/>
          </a:bodyPr>
          <a:lstStyle/>
          <a:p>
            <a:pPr marL="539750" marR="411480" indent="-131445">
              <a:lnSpc>
                <a:spcPts val="1430"/>
              </a:lnSpc>
              <a:spcBef>
                <a:spcPts val="36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tri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12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urn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g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ds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1200">
              <a:latin typeface="Calibri"/>
              <a:cs typeface="Calibri"/>
            </a:endParaRPr>
          </a:p>
          <a:p>
            <a:pPr marL="418465">
              <a:lnSpc>
                <a:spcPts val="1375"/>
              </a:lnSpc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p.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1550" y="3581437"/>
            <a:ext cx="4076700" cy="10287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095875" y="3838575"/>
            <a:ext cx="3457575" cy="523875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4450" rIns="0" bIns="0" rtlCol="0">
            <a:spAutoFit/>
          </a:bodyPr>
          <a:lstStyle/>
          <a:p>
            <a:pPr marL="1270" algn="ctr">
              <a:lnSpc>
                <a:spcPts val="1435"/>
              </a:lnSpc>
              <a:spcBef>
                <a:spcPts val="35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ks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  <a:p>
            <a:pPr marL="4445" algn="ctr">
              <a:lnSpc>
                <a:spcPts val="1435"/>
              </a:lnSpc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p.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1475" y="66713"/>
            <a:ext cx="11449050" cy="6315075"/>
            <a:chOff x="371475" y="66713"/>
            <a:chExt cx="11449050" cy="6315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475" y="476250"/>
              <a:ext cx="11449050" cy="5905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476250"/>
              <a:ext cx="4638675" cy="4038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1301" y="471424"/>
              <a:ext cx="4648200" cy="4048125"/>
            </a:xfrm>
            <a:custGeom>
              <a:avLst/>
              <a:gdLst/>
              <a:ahLst/>
              <a:cxnLst/>
              <a:rect l="l" t="t" r="r" b="b"/>
              <a:pathLst>
                <a:path w="4648200" h="4048125">
                  <a:moveTo>
                    <a:pt x="0" y="4048125"/>
                  </a:moveTo>
                  <a:lnTo>
                    <a:pt x="4648200" y="4048125"/>
                  </a:lnTo>
                  <a:lnTo>
                    <a:pt x="4648200" y="0"/>
                  </a:lnTo>
                  <a:lnTo>
                    <a:pt x="0" y="0"/>
                  </a:lnTo>
                  <a:lnTo>
                    <a:pt x="0" y="4048125"/>
                  </a:lnTo>
                  <a:close/>
                </a:path>
              </a:pathLst>
            </a:custGeom>
            <a:ln w="952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6175" y="66713"/>
              <a:ext cx="3095625" cy="10478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91450" y="323849"/>
              <a:ext cx="2514600" cy="542925"/>
            </a:xfrm>
            <a:custGeom>
              <a:avLst/>
              <a:gdLst/>
              <a:ahLst/>
              <a:cxnLst/>
              <a:rect l="l" t="t" r="r" b="b"/>
              <a:pathLst>
                <a:path w="2514600" h="542925">
                  <a:moveTo>
                    <a:pt x="2514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2514600" y="542925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17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964169" y="347281"/>
            <a:ext cx="2160270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01930" marR="5080" indent="-189865">
              <a:lnSpc>
                <a:spcPts val="1430"/>
              </a:lnSpc>
              <a:spcBef>
                <a:spcPts val="155"/>
              </a:spcBef>
            </a:pP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Gra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ba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r>
              <a:rPr sz="1200" spc="3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Pol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cy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sta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86100" y="2190788"/>
            <a:ext cx="3095625" cy="1048385"/>
            <a:chOff x="3086100" y="2190788"/>
            <a:chExt cx="3095625" cy="104838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6100" y="2190788"/>
              <a:ext cx="3095625" cy="104783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81375" y="2447925"/>
              <a:ext cx="2514600" cy="542925"/>
            </a:xfrm>
            <a:custGeom>
              <a:avLst/>
              <a:gdLst/>
              <a:ahLst/>
              <a:cxnLst/>
              <a:rect l="l" t="t" r="r" b="b"/>
              <a:pathLst>
                <a:path w="2514600" h="542925">
                  <a:moveTo>
                    <a:pt x="2514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2514600" y="542925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17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10609" y="2474531"/>
            <a:ext cx="204152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066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y_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onte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86100" y="3057563"/>
            <a:ext cx="3095625" cy="1048385"/>
            <a:chOff x="3086100" y="3057563"/>
            <a:chExt cx="3095625" cy="104838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6100" y="3057563"/>
              <a:ext cx="3095625" cy="10478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81375" y="3314700"/>
              <a:ext cx="2514600" cy="542925"/>
            </a:xfrm>
            <a:custGeom>
              <a:avLst/>
              <a:gdLst/>
              <a:ahLst/>
              <a:cxnLst/>
              <a:rect l="l" t="t" r="r" b="b"/>
              <a:pathLst>
                <a:path w="2514600" h="542925">
                  <a:moveTo>
                    <a:pt x="2514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2514600" y="542925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17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723259" y="3346386"/>
            <a:ext cx="181292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ta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435"/>
              </a:lnSpc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95950" y="2409825"/>
            <a:ext cx="1304925" cy="1485900"/>
            <a:chOff x="5695950" y="2409825"/>
            <a:chExt cx="1304925" cy="148590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5950" y="2409825"/>
              <a:ext cx="1304925" cy="6572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967475" y="2671825"/>
              <a:ext cx="771525" cy="142875"/>
            </a:xfrm>
            <a:custGeom>
              <a:avLst/>
              <a:gdLst/>
              <a:ahLst/>
              <a:cxnLst/>
              <a:rect l="l" t="t" r="r" b="b"/>
              <a:pathLst>
                <a:path w="771525" h="142875">
                  <a:moveTo>
                    <a:pt x="700024" y="0"/>
                  </a:moveTo>
                  <a:lnTo>
                    <a:pt x="700024" y="35687"/>
                  </a:lnTo>
                  <a:lnTo>
                    <a:pt x="0" y="35687"/>
                  </a:lnTo>
                  <a:lnTo>
                    <a:pt x="0" y="107061"/>
                  </a:lnTo>
                  <a:lnTo>
                    <a:pt x="700024" y="107061"/>
                  </a:lnTo>
                  <a:lnTo>
                    <a:pt x="700024" y="142875"/>
                  </a:lnTo>
                  <a:lnTo>
                    <a:pt x="771525" y="71374"/>
                  </a:lnTo>
                  <a:lnTo>
                    <a:pt x="700024" y="0"/>
                  </a:lnTo>
                  <a:close/>
                </a:path>
              </a:pathLst>
            </a:custGeom>
            <a:solidFill>
              <a:srgbClr val="17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67475" y="2671825"/>
              <a:ext cx="771525" cy="142875"/>
            </a:xfrm>
            <a:custGeom>
              <a:avLst/>
              <a:gdLst/>
              <a:ahLst/>
              <a:cxnLst/>
              <a:rect l="l" t="t" r="r" b="b"/>
              <a:pathLst>
                <a:path w="771525" h="142875">
                  <a:moveTo>
                    <a:pt x="0" y="35687"/>
                  </a:moveTo>
                  <a:lnTo>
                    <a:pt x="700024" y="35687"/>
                  </a:lnTo>
                  <a:lnTo>
                    <a:pt x="700024" y="0"/>
                  </a:lnTo>
                  <a:lnTo>
                    <a:pt x="771525" y="71374"/>
                  </a:lnTo>
                  <a:lnTo>
                    <a:pt x="700024" y="142875"/>
                  </a:lnTo>
                  <a:lnTo>
                    <a:pt x="700024" y="107061"/>
                  </a:lnTo>
                  <a:lnTo>
                    <a:pt x="0" y="107061"/>
                  </a:lnTo>
                  <a:lnTo>
                    <a:pt x="0" y="35687"/>
                  </a:lnTo>
                  <a:close/>
                </a:path>
              </a:pathLst>
            </a:custGeom>
            <a:ln w="12700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5950" y="3238500"/>
              <a:ext cx="1304925" cy="65722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67475" y="3500500"/>
              <a:ext cx="771525" cy="142875"/>
            </a:xfrm>
            <a:custGeom>
              <a:avLst/>
              <a:gdLst/>
              <a:ahLst/>
              <a:cxnLst/>
              <a:rect l="l" t="t" r="r" b="b"/>
              <a:pathLst>
                <a:path w="771525" h="142875">
                  <a:moveTo>
                    <a:pt x="700024" y="0"/>
                  </a:moveTo>
                  <a:lnTo>
                    <a:pt x="700024" y="35687"/>
                  </a:lnTo>
                  <a:lnTo>
                    <a:pt x="0" y="35687"/>
                  </a:lnTo>
                  <a:lnTo>
                    <a:pt x="0" y="107061"/>
                  </a:lnTo>
                  <a:lnTo>
                    <a:pt x="700024" y="107061"/>
                  </a:lnTo>
                  <a:lnTo>
                    <a:pt x="700024" y="142875"/>
                  </a:lnTo>
                  <a:lnTo>
                    <a:pt x="771525" y="71374"/>
                  </a:lnTo>
                  <a:lnTo>
                    <a:pt x="700024" y="0"/>
                  </a:lnTo>
                  <a:close/>
                </a:path>
              </a:pathLst>
            </a:custGeom>
            <a:solidFill>
              <a:srgbClr val="176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67475" y="3500500"/>
              <a:ext cx="771525" cy="142875"/>
            </a:xfrm>
            <a:custGeom>
              <a:avLst/>
              <a:gdLst/>
              <a:ahLst/>
              <a:cxnLst/>
              <a:rect l="l" t="t" r="r" b="b"/>
              <a:pathLst>
                <a:path w="771525" h="142875">
                  <a:moveTo>
                    <a:pt x="0" y="35687"/>
                  </a:moveTo>
                  <a:lnTo>
                    <a:pt x="700024" y="35687"/>
                  </a:lnTo>
                  <a:lnTo>
                    <a:pt x="700024" y="0"/>
                  </a:lnTo>
                  <a:lnTo>
                    <a:pt x="771525" y="71374"/>
                  </a:lnTo>
                  <a:lnTo>
                    <a:pt x="700024" y="142875"/>
                  </a:lnTo>
                  <a:lnTo>
                    <a:pt x="700024" y="107061"/>
                  </a:lnTo>
                  <a:lnTo>
                    <a:pt x="0" y="107061"/>
                  </a:lnTo>
                  <a:lnTo>
                    <a:pt x="0" y="35687"/>
                  </a:lnTo>
                  <a:close/>
                </a:path>
              </a:pathLst>
            </a:custGeom>
            <a:ln w="12700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375" y="476250"/>
            <a:ext cx="11525250" cy="5943600"/>
            <a:chOff x="333375" y="476250"/>
            <a:chExt cx="11525250" cy="5943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75" y="476250"/>
              <a:ext cx="11525250" cy="5905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9625" y="2124075"/>
              <a:ext cx="3314700" cy="42957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48776" y="2462212"/>
              <a:ext cx="2686050" cy="3629025"/>
            </a:xfrm>
            <a:custGeom>
              <a:avLst/>
              <a:gdLst/>
              <a:ahLst/>
              <a:cxnLst/>
              <a:rect l="l" t="t" r="r" b="b"/>
              <a:pathLst>
                <a:path w="2686050" h="3629025">
                  <a:moveTo>
                    <a:pt x="0" y="3629025"/>
                  </a:moveTo>
                  <a:lnTo>
                    <a:pt x="2686050" y="3629025"/>
                  </a:lnTo>
                  <a:lnTo>
                    <a:pt x="2686050" y="0"/>
                  </a:lnTo>
                  <a:lnTo>
                    <a:pt x="0" y="0"/>
                  </a:lnTo>
                  <a:lnTo>
                    <a:pt x="0" y="362902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2950" y="1323975"/>
              <a:ext cx="3438525" cy="12858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667750" y="1590675"/>
            <a:ext cx="2838450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7625" rIns="0" bIns="0" rtlCol="0">
            <a:spAutoFit/>
          </a:bodyPr>
          <a:lstStyle/>
          <a:p>
            <a:pPr marL="860425" marR="289560" indent="-575945">
              <a:lnSpc>
                <a:spcPts val="1430"/>
              </a:lnSpc>
              <a:spcBef>
                <a:spcPts val="37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ns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1200">
              <a:latin typeface="Calibri"/>
              <a:cs typeface="Calibri"/>
            </a:endParaRPr>
          </a:p>
          <a:p>
            <a:pPr marL="301625">
              <a:lnSpc>
                <a:spcPts val="1380"/>
              </a:lnSpc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y_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onte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86275" y="0"/>
            <a:ext cx="3028950" cy="12763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81550" y="257175"/>
            <a:ext cx="2447925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38100" rIns="0" bIns="0" rtlCol="0">
            <a:spAutoFit/>
          </a:bodyPr>
          <a:lstStyle/>
          <a:p>
            <a:pPr marR="17780" algn="ctr">
              <a:lnSpc>
                <a:spcPts val="1435"/>
              </a:lnSpc>
              <a:spcBef>
                <a:spcPts val="300"/>
              </a:spcBef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r>
              <a:rPr sz="120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200">
              <a:latin typeface="Calibri"/>
              <a:cs typeface="Calibri"/>
            </a:endParaRPr>
          </a:p>
          <a:p>
            <a:pPr marR="15875" algn="ctr">
              <a:lnSpc>
                <a:spcPts val="1425"/>
              </a:lnSpc>
            </a:pP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bo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nsi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bl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endParaRPr sz="1200">
              <a:latin typeface="Calibri"/>
              <a:cs typeface="Calibri"/>
            </a:endParaRPr>
          </a:p>
          <a:p>
            <a:pPr marR="5715" algn="ctr">
              <a:lnSpc>
                <a:spcPts val="143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sy</a:t>
            </a:r>
            <a:r>
              <a:rPr sz="12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Trave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9942D-E6AF-9B67-6AA6-2751CAAE1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E7F9EF8-CA78-54D6-CAA5-9A8C00E24A93}"/>
              </a:ext>
            </a:extLst>
          </p:cNvPr>
          <p:cNvSpPr txBox="1"/>
          <p:nvPr/>
        </p:nvSpPr>
        <p:spPr>
          <a:xfrm>
            <a:off x="521969" y="1179829"/>
            <a:ext cx="10885170" cy="2814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2605">
              <a:lnSpc>
                <a:spcPts val="105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 dirty="0">
              <a:latin typeface="Calibri"/>
              <a:cs typeface="Calibri"/>
            </a:endParaRPr>
          </a:p>
          <a:p>
            <a:pPr marL="196850" indent="-184150">
              <a:lnSpc>
                <a:spcPts val="2200"/>
              </a:lnSpc>
              <a:buSzPct val="79069"/>
              <a:buFont typeface="Wingdings"/>
              <a:buChar char=""/>
              <a:tabLst>
                <a:tab pos="196850" algn="l"/>
              </a:tabLst>
            </a:pP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Goal:</a:t>
            </a:r>
            <a:r>
              <a:rPr sz="215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3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2150" spc="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introduce</a:t>
            </a:r>
            <a:r>
              <a:rPr sz="2150" spc="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the</a:t>
            </a:r>
            <a:r>
              <a:rPr sz="2150" spc="1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paradigm</a:t>
            </a:r>
            <a:r>
              <a:rPr sz="2150" spc="1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shift</a:t>
            </a:r>
            <a:r>
              <a:rPr sz="2150" spc="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from</a:t>
            </a:r>
            <a:r>
              <a:rPr sz="2150" spc="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classic</a:t>
            </a:r>
            <a:r>
              <a:rPr sz="2150" spc="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Management</a:t>
            </a:r>
            <a:r>
              <a:rPr sz="2150" spc="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Zones</a:t>
            </a:r>
            <a:r>
              <a:rPr sz="2150" spc="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2150" spc="1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data</a:t>
            </a:r>
            <a:r>
              <a:rPr sz="2150" spc="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permissions</a:t>
            </a:r>
            <a:r>
              <a:rPr sz="2150" spc="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endParaRPr sz="2150" dirty="0">
              <a:latin typeface="Calibri"/>
              <a:cs typeface="Calibri"/>
            </a:endParaRPr>
          </a:p>
          <a:p>
            <a:pPr marL="196850" marR="398145">
              <a:lnSpc>
                <a:spcPct val="72800"/>
              </a:lnSpc>
              <a:spcBef>
                <a:spcPts val="350"/>
              </a:spcBef>
            </a:pP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filtering</a:t>
            </a:r>
            <a:r>
              <a:rPr sz="2150" spc="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on</a:t>
            </a:r>
            <a:r>
              <a:rPr sz="2150" spc="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Grail,</a:t>
            </a:r>
            <a:r>
              <a:rPr sz="2150" spc="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we’ll</a:t>
            </a:r>
            <a:r>
              <a:rPr sz="2150" spc="1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configure</a:t>
            </a:r>
            <a:r>
              <a:rPr sz="2150" spc="1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OpenPipeline,</a:t>
            </a:r>
            <a:r>
              <a:rPr sz="2150" spc="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Segments,</a:t>
            </a:r>
            <a:r>
              <a:rPr sz="2150" spc="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2150" spc="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IAM</a:t>
            </a:r>
            <a:r>
              <a:rPr sz="2150" spc="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Policies</a:t>
            </a:r>
            <a:r>
              <a:rPr sz="2150" spc="1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2150" spc="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provide</a:t>
            </a:r>
            <a:r>
              <a:rPr sz="2150" spc="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092E"/>
                </a:solidFill>
                <a:latin typeface="Calibri"/>
                <a:cs typeface="Calibri"/>
              </a:rPr>
              <a:t>role-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based</a:t>
            </a:r>
            <a:r>
              <a:rPr sz="2150" spc="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access</a:t>
            </a:r>
            <a:r>
              <a:rPr sz="2150" spc="1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2150" spc="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analysis</a:t>
            </a:r>
            <a:r>
              <a:rPr sz="2150" spc="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092E"/>
                </a:solidFill>
                <a:latin typeface="Calibri"/>
                <a:cs typeface="Calibri"/>
              </a:rPr>
              <a:t>controls</a:t>
            </a:r>
            <a:endParaRPr sz="2150" dirty="0">
              <a:latin typeface="Calibri"/>
              <a:cs typeface="Calibri"/>
            </a:endParaRPr>
          </a:p>
          <a:p>
            <a:pPr marL="196850" indent="-184150">
              <a:lnSpc>
                <a:spcPct val="100000"/>
              </a:lnSpc>
              <a:spcBef>
                <a:spcPts val="270"/>
              </a:spcBef>
              <a:buSzPct val="79069"/>
              <a:buFont typeface="Wingdings"/>
              <a:buChar char=""/>
              <a:tabLst>
                <a:tab pos="196850" algn="l"/>
              </a:tabLst>
            </a:pP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r>
              <a:rPr sz="2150" spc="1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00092E"/>
                </a:solidFill>
                <a:latin typeface="Calibri"/>
                <a:cs typeface="Calibri"/>
              </a:rPr>
              <a:t>101</a:t>
            </a:r>
            <a:endParaRPr sz="2150" dirty="0">
              <a:latin typeface="Calibri"/>
              <a:cs typeface="Calibri"/>
            </a:endParaRPr>
          </a:p>
          <a:p>
            <a:pPr marL="196850" indent="-184150">
              <a:lnSpc>
                <a:spcPts val="2530"/>
              </a:lnSpc>
              <a:spcBef>
                <a:spcPts val="275"/>
              </a:spcBef>
              <a:buSzPct val="79069"/>
              <a:buFont typeface="Wingdings"/>
              <a:buChar char=""/>
              <a:tabLst>
                <a:tab pos="196850" algn="l"/>
              </a:tabLst>
            </a:pP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Paradigm</a:t>
            </a:r>
            <a:r>
              <a:rPr sz="2150" spc="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Shift</a:t>
            </a:r>
            <a:r>
              <a:rPr sz="2150" spc="8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–</a:t>
            </a:r>
            <a:r>
              <a:rPr sz="2150" spc="9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Management</a:t>
            </a:r>
            <a:r>
              <a:rPr sz="2150" spc="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Zones</a:t>
            </a:r>
            <a:r>
              <a:rPr sz="2150" spc="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vs</a:t>
            </a:r>
            <a:r>
              <a:rPr sz="2150" spc="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r>
              <a:rPr sz="2150" spc="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+</a:t>
            </a:r>
            <a:r>
              <a:rPr sz="2150" spc="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00092E"/>
                </a:solidFill>
                <a:latin typeface="Calibri"/>
                <a:cs typeface="Calibri"/>
              </a:rPr>
              <a:t>IAM</a:t>
            </a:r>
            <a:endParaRPr sz="2150" dirty="0">
              <a:latin typeface="Calibri"/>
              <a:cs typeface="Calibri"/>
            </a:endParaRPr>
          </a:p>
          <a:p>
            <a:pPr marL="412115" lvl="1" indent="-183515">
              <a:lnSpc>
                <a:spcPts val="1989"/>
              </a:lnSpc>
              <a:buSzPct val="79411"/>
              <a:buFont typeface="Wingdings"/>
              <a:buChar char=""/>
              <a:tabLst>
                <a:tab pos="412115" algn="l"/>
              </a:tabLst>
            </a:pP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Common</a:t>
            </a:r>
            <a:r>
              <a:rPr sz="17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Scenarios</a:t>
            </a:r>
            <a:r>
              <a:rPr sz="1700" spc="-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17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Solutions</a:t>
            </a:r>
            <a:endParaRPr sz="1500" dirty="0">
              <a:latin typeface="Calibri"/>
              <a:cs typeface="Calibri"/>
            </a:endParaRPr>
          </a:p>
          <a:p>
            <a:pPr marL="196850" indent="-184150">
              <a:lnSpc>
                <a:spcPts val="2530"/>
              </a:lnSpc>
              <a:spcBef>
                <a:spcPts val="254"/>
              </a:spcBef>
              <a:buSzPct val="79069"/>
              <a:buFont typeface="Wingdings"/>
              <a:buChar char=""/>
              <a:tabLst>
                <a:tab pos="196850" algn="l"/>
              </a:tabLst>
            </a:pPr>
            <a:r>
              <a:rPr sz="215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r>
              <a:rPr sz="2150" spc="1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092E"/>
                </a:solidFill>
                <a:latin typeface="Calibri"/>
                <a:cs typeface="Calibri"/>
              </a:rPr>
              <a:t>Roadmap</a:t>
            </a:r>
            <a:endParaRPr sz="2150" dirty="0">
              <a:latin typeface="Calibri"/>
              <a:cs typeface="Calibri"/>
            </a:endParaRPr>
          </a:p>
          <a:p>
            <a:pPr marL="412115" lvl="1" indent="-183515">
              <a:lnSpc>
                <a:spcPts val="1910"/>
              </a:lnSpc>
              <a:buSzPct val="79411"/>
              <a:buFont typeface="Wingdings"/>
              <a:buChar char=""/>
              <a:tabLst>
                <a:tab pos="412115" algn="l"/>
              </a:tabLst>
            </a:pP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Official</a:t>
            </a:r>
            <a:r>
              <a:rPr sz="1700" spc="-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Roadmap</a:t>
            </a:r>
            <a:endParaRPr sz="1700" dirty="0">
              <a:latin typeface="Calibri"/>
              <a:cs typeface="Calibri"/>
            </a:endParaRPr>
          </a:p>
          <a:p>
            <a:pPr marL="412115" lvl="1" indent="-183515">
              <a:lnSpc>
                <a:spcPts val="1960"/>
              </a:lnSpc>
              <a:buSzPct val="79411"/>
              <a:buFont typeface="Wingdings"/>
              <a:buChar char=""/>
              <a:tabLst>
                <a:tab pos="412115" algn="l"/>
              </a:tabLst>
            </a:pP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Internal</a:t>
            </a:r>
            <a:r>
              <a:rPr sz="17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RFE</a:t>
            </a:r>
            <a:r>
              <a:rPr sz="17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(When</a:t>
            </a:r>
            <a:r>
              <a:rPr sz="170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is</a:t>
            </a:r>
            <a:r>
              <a:rPr sz="170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92E"/>
                </a:solidFill>
                <a:latin typeface="Calibri"/>
                <a:cs typeface="Calibri"/>
              </a:rPr>
              <a:t>XYZ</a:t>
            </a:r>
            <a:r>
              <a:rPr sz="1700" spc="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92E"/>
                </a:solidFill>
                <a:latin typeface="Calibri"/>
                <a:cs typeface="Calibri"/>
              </a:rPr>
              <a:t>coming?)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98CFD1C-BF04-F72A-E764-B2EA137C85D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67A967C-EE87-16EA-9D93-1A24DCBAFB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6871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575" y="495300"/>
            <a:ext cx="11372850" cy="6200775"/>
            <a:chOff x="409575" y="495300"/>
            <a:chExt cx="11372850" cy="6200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575" y="495300"/>
              <a:ext cx="11372850" cy="5867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0" y="2362200"/>
              <a:ext cx="1952625" cy="43338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28976" y="2700337"/>
              <a:ext cx="1381125" cy="3667125"/>
            </a:xfrm>
            <a:custGeom>
              <a:avLst/>
              <a:gdLst/>
              <a:ahLst/>
              <a:cxnLst/>
              <a:rect l="l" t="t" r="r" b="b"/>
              <a:pathLst>
                <a:path w="1381125" h="3667125">
                  <a:moveTo>
                    <a:pt x="0" y="3667125"/>
                  </a:moveTo>
                  <a:lnTo>
                    <a:pt x="1381125" y="3667125"/>
                  </a:lnTo>
                  <a:lnTo>
                    <a:pt x="1381125" y="0"/>
                  </a:lnTo>
                  <a:lnTo>
                    <a:pt x="0" y="0"/>
                  </a:lnTo>
                  <a:lnTo>
                    <a:pt x="0" y="366712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2900" y="3505200"/>
              <a:ext cx="3438525" cy="12858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457700" y="3771900"/>
            <a:ext cx="2838450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1910" rIns="0" bIns="0" rtlCol="0">
            <a:spAutoFit/>
          </a:bodyPr>
          <a:lstStyle/>
          <a:p>
            <a:pPr marL="163195" marR="165100" indent="-8255" algn="ctr">
              <a:lnSpc>
                <a:spcPct val="99100"/>
              </a:lnSpc>
              <a:spcBef>
                <a:spcPts val="33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rns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ds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up.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d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(s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969" y="1165914"/>
            <a:ext cx="10704195" cy="123825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209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  <a:p>
            <a:pPr marL="196850" marR="5080" indent="-184785">
              <a:lnSpc>
                <a:spcPct val="90000"/>
              </a:lnSpc>
              <a:spcBef>
                <a:spcPts val="580"/>
              </a:spcBef>
              <a:buClr>
                <a:srgbClr val="00092E"/>
              </a:buClr>
              <a:buSzPct val="81250"/>
              <a:buFont typeface="Wingdings"/>
              <a:buChar char=""/>
              <a:tabLst>
                <a:tab pos="196850" algn="l"/>
              </a:tabLst>
            </a:pPr>
            <a:r>
              <a:rPr sz="2400" u="sng" spc="-2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latin typeface="Calibri"/>
                <a:cs typeface="Calibri"/>
                <a:hlinkClick r:id="rId2"/>
              </a:rPr>
              <a:t>https://docs.dynatrace.com/docs/manage/identity-</a:t>
            </a:r>
            <a:r>
              <a:rPr sz="2400" u="sng" spc="-1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latin typeface="Calibri"/>
                <a:cs typeface="Calibri"/>
                <a:hlinkClick r:id="rId2"/>
              </a:rPr>
              <a:t>access-management/permission-</a:t>
            </a:r>
            <a:r>
              <a:rPr sz="2400" u="none" spc="-10" dirty="0">
                <a:solidFill>
                  <a:srgbClr val="1595FD"/>
                </a:solidFill>
                <a:latin typeface="Calibri"/>
                <a:cs typeface="Calibri"/>
              </a:rPr>
              <a:t> </a:t>
            </a:r>
            <a:r>
              <a:rPr sz="2400" u="sng" spc="-1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latin typeface="Calibri"/>
                <a:cs typeface="Calibri"/>
                <a:hlinkClick r:id="rId2"/>
              </a:rPr>
              <a:t>management/manage-user-permissions-policies/advanced/iam-</a:t>
            </a:r>
            <a:r>
              <a:rPr sz="2400" u="none" spc="-10" dirty="0">
                <a:solidFill>
                  <a:srgbClr val="1595FD"/>
                </a:solidFill>
                <a:latin typeface="Calibri"/>
                <a:cs typeface="Calibri"/>
              </a:rPr>
              <a:t> </a:t>
            </a:r>
            <a:r>
              <a:rPr sz="2400" u="sng" spc="-25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latin typeface="Calibri"/>
                <a:cs typeface="Calibri"/>
                <a:hlinkClick r:id="rId2"/>
              </a:rPr>
              <a:t>policystatements#storage-</a:t>
            </a:r>
            <a:r>
              <a:rPr sz="2400" u="sng" spc="-2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latin typeface="Calibri"/>
                <a:cs typeface="Calibri"/>
                <a:hlinkClick r:id="rId2"/>
              </a:rPr>
              <a:t>filter-</a:t>
            </a:r>
            <a:r>
              <a:rPr sz="2400" u="sng" spc="-1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latin typeface="Calibri"/>
                <a:cs typeface="Calibri"/>
                <a:hlinkClick r:id="rId2"/>
              </a:rPr>
              <a:t>segments-</a:t>
            </a:r>
            <a:r>
              <a:rPr sz="2400" u="sng" spc="-2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latin typeface="Calibri"/>
                <a:cs typeface="Calibri"/>
                <a:hlinkClick r:id="rId2"/>
              </a:rPr>
              <a:t>read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IAM</a:t>
            </a:r>
            <a:r>
              <a:rPr spc="-100" dirty="0"/>
              <a:t> </a:t>
            </a:r>
            <a:r>
              <a:rPr dirty="0"/>
              <a:t>Policy</a:t>
            </a:r>
            <a:r>
              <a:rPr spc="-25" dirty="0"/>
              <a:t> </a:t>
            </a:r>
            <a:r>
              <a:rPr spc="-10" dirty="0"/>
              <a:t>Statements</a:t>
            </a:r>
            <a:r>
              <a:rPr spc="-55" dirty="0"/>
              <a:t> </a:t>
            </a:r>
            <a:r>
              <a:rPr dirty="0"/>
              <a:t>-</a:t>
            </a:r>
            <a:r>
              <a:rPr spc="-45" dirty="0"/>
              <a:t> </a:t>
            </a:r>
            <a:r>
              <a:rPr spc="-10" dirty="0"/>
              <a:t>Segments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0525" y="2828925"/>
            <a:ext cx="3790950" cy="33051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" y="2838450"/>
            <a:ext cx="3790950" cy="3295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24850" y="2828925"/>
            <a:ext cx="3790950" cy="329565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510" y="1179829"/>
            <a:ext cx="77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7675" y="1552575"/>
            <a:ext cx="11306175" cy="4505325"/>
            <a:chOff x="447675" y="1552575"/>
            <a:chExt cx="11306175" cy="4505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75" y="1552575"/>
              <a:ext cx="11306175" cy="45053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7925" y="3257588"/>
              <a:ext cx="1524000" cy="2743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28976" y="3567112"/>
              <a:ext cx="971550" cy="2133600"/>
            </a:xfrm>
            <a:custGeom>
              <a:avLst/>
              <a:gdLst/>
              <a:ahLst/>
              <a:cxnLst/>
              <a:rect l="l" t="t" r="r" b="b"/>
              <a:pathLst>
                <a:path w="971550" h="2133600">
                  <a:moveTo>
                    <a:pt x="0" y="2133600"/>
                  </a:moveTo>
                  <a:lnTo>
                    <a:pt x="971550" y="2133600"/>
                  </a:lnTo>
                  <a:lnTo>
                    <a:pt x="971550" y="0"/>
                  </a:lnTo>
                  <a:lnTo>
                    <a:pt x="0" y="0"/>
                  </a:lnTo>
                  <a:lnTo>
                    <a:pt x="0" y="213360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1225" y="3257588"/>
              <a:ext cx="1524000" cy="2743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72276" y="3567112"/>
              <a:ext cx="971550" cy="2133600"/>
            </a:xfrm>
            <a:custGeom>
              <a:avLst/>
              <a:gdLst/>
              <a:ahLst/>
              <a:cxnLst/>
              <a:rect l="l" t="t" r="r" b="b"/>
              <a:pathLst>
                <a:path w="971550" h="2133600">
                  <a:moveTo>
                    <a:pt x="0" y="2133600"/>
                  </a:moveTo>
                  <a:lnTo>
                    <a:pt x="971550" y="2133600"/>
                  </a:lnTo>
                  <a:lnTo>
                    <a:pt x="971550" y="0"/>
                  </a:lnTo>
                  <a:lnTo>
                    <a:pt x="0" y="0"/>
                  </a:lnTo>
                  <a:lnTo>
                    <a:pt x="0" y="213360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0025" y="2028825"/>
              <a:ext cx="3419475" cy="138112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IAM</a:t>
            </a:r>
            <a:r>
              <a:rPr spc="-100" dirty="0"/>
              <a:t> </a:t>
            </a:r>
            <a:r>
              <a:rPr dirty="0"/>
              <a:t>Policy</a:t>
            </a:r>
            <a:r>
              <a:rPr spc="-20" dirty="0"/>
              <a:t> </a:t>
            </a:r>
            <a:r>
              <a:rPr spc="-10" dirty="0"/>
              <a:t>Statements</a:t>
            </a:r>
            <a:r>
              <a:rPr spc="-55" dirty="0"/>
              <a:t> </a:t>
            </a:r>
            <a:r>
              <a:rPr dirty="0"/>
              <a:t>–</a:t>
            </a:r>
            <a:r>
              <a:rPr spc="-55" dirty="0"/>
              <a:t> </a:t>
            </a:r>
            <a:r>
              <a:rPr spc="-10" dirty="0"/>
              <a:t>Default</a:t>
            </a:r>
            <a:r>
              <a:rPr spc="-85" dirty="0"/>
              <a:t> </a:t>
            </a:r>
            <a:r>
              <a:rPr spc="-10" dirty="0"/>
              <a:t>Policies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314825" y="2295525"/>
            <a:ext cx="2819400" cy="85725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9530" rIns="0" bIns="0" rtlCol="0">
            <a:spAutoFit/>
          </a:bodyPr>
          <a:lstStyle/>
          <a:p>
            <a:pPr marL="293370" marR="302895" algn="ctr">
              <a:lnSpc>
                <a:spcPts val="1430"/>
              </a:lnSpc>
              <a:spcBef>
                <a:spcPts val="39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ut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ox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)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  <a:p>
            <a:pPr marR="7620" algn="ctr">
              <a:lnSpc>
                <a:spcPts val="138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ude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sta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nts</a:t>
            </a:r>
            <a:endParaRPr sz="1200">
              <a:latin typeface="Calibri"/>
              <a:cs typeface="Calibri"/>
            </a:endParaRPr>
          </a:p>
          <a:p>
            <a:pPr marR="3175" algn="ctr">
              <a:lnSpc>
                <a:spcPct val="100000"/>
              </a:lnSpc>
              <a:spcBef>
                <a:spcPts val="6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gi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1950" y="304800"/>
            <a:ext cx="11468100" cy="5924550"/>
            <a:chOff x="361950" y="304800"/>
            <a:chExt cx="11468100" cy="5924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50" y="304800"/>
              <a:ext cx="11468100" cy="59245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3625" y="2219325"/>
              <a:ext cx="3248025" cy="11715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52776" y="2490851"/>
              <a:ext cx="2619375" cy="638175"/>
            </a:xfrm>
            <a:custGeom>
              <a:avLst/>
              <a:gdLst/>
              <a:ahLst/>
              <a:cxnLst/>
              <a:rect l="l" t="t" r="r" b="b"/>
              <a:pathLst>
                <a:path w="2619375" h="638175">
                  <a:moveTo>
                    <a:pt x="0" y="638175"/>
                  </a:moveTo>
                  <a:lnTo>
                    <a:pt x="2619375" y="638175"/>
                  </a:lnTo>
                  <a:lnTo>
                    <a:pt x="2619375" y="0"/>
                  </a:lnTo>
                  <a:lnTo>
                    <a:pt x="0" y="0"/>
                  </a:lnTo>
                  <a:lnTo>
                    <a:pt x="0" y="63817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1125" y="1647825"/>
              <a:ext cx="3448050" cy="12858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495925" y="1914525"/>
            <a:ext cx="2847975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5720" rIns="0" bIns="0" rtlCol="0">
            <a:spAutoFit/>
          </a:bodyPr>
          <a:lstStyle/>
          <a:p>
            <a:pPr marL="234950" marR="229870" indent="-7620" algn="ctr">
              <a:lnSpc>
                <a:spcPts val="1430"/>
              </a:lnSpc>
              <a:spcBef>
                <a:spcPts val="36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ude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Hos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sz="12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rou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1125" y="4019550"/>
            <a:ext cx="3448050" cy="12858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95925" y="4286250"/>
            <a:ext cx="2847975" cy="762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8895" rIns="0" bIns="0" rtlCol="0">
            <a:spAutoFit/>
          </a:bodyPr>
          <a:lstStyle/>
          <a:p>
            <a:pPr marL="257810" marR="262255" indent="3810" algn="just">
              <a:lnSpc>
                <a:spcPts val="1430"/>
              </a:lnSpc>
              <a:spcBef>
                <a:spcPts val="38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onf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gu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rat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onl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ude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r>
              <a:rPr sz="12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Calibri"/>
                <a:cs typeface="Calibri"/>
              </a:rPr>
              <a:t>ac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4325" y="381000"/>
            <a:ext cx="11563350" cy="5934075"/>
            <a:chOff x="314325" y="381000"/>
            <a:chExt cx="11563350" cy="5934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381000"/>
              <a:ext cx="11563350" cy="59340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8375" y="2352725"/>
              <a:ext cx="5924550" cy="120022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05151" y="2624201"/>
              <a:ext cx="5200650" cy="666750"/>
            </a:xfrm>
            <a:custGeom>
              <a:avLst/>
              <a:gdLst/>
              <a:ahLst/>
              <a:cxnLst/>
              <a:rect l="l" t="t" r="r" b="b"/>
              <a:pathLst>
                <a:path w="5200650" h="666750">
                  <a:moveTo>
                    <a:pt x="0" y="666750"/>
                  </a:moveTo>
                  <a:lnTo>
                    <a:pt x="5200650" y="666750"/>
                  </a:lnTo>
                  <a:lnTo>
                    <a:pt x="5200650" y="0"/>
                  </a:lnTo>
                  <a:lnTo>
                    <a:pt x="0" y="0"/>
                  </a:lnTo>
                  <a:lnTo>
                    <a:pt x="0" y="66675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1875" y="1276350"/>
              <a:ext cx="3438525" cy="14382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876675" y="1543050"/>
            <a:ext cx="2838450" cy="9144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5085" rIns="0" bIns="0" rtlCol="0">
            <a:spAutoFit/>
          </a:bodyPr>
          <a:lstStyle/>
          <a:p>
            <a:pPr marL="137160" marR="147955" algn="ctr">
              <a:lnSpc>
                <a:spcPts val="1430"/>
              </a:lnSpc>
              <a:spcBef>
                <a:spcPts val="35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ata</a:t>
            </a:r>
            <a:r>
              <a:rPr sz="1200" spc="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typ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rs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ude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ta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ttr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ib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ute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endParaRPr sz="1200">
              <a:latin typeface="Calibri"/>
              <a:cs typeface="Calibri"/>
            </a:endParaRPr>
          </a:p>
          <a:p>
            <a:pPr marR="7620" algn="ctr">
              <a:lnSpc>
                <a:spcPts val="138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dt.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uri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_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nte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endParaRPr sz="1200">
              <a:latin typeface="Calibri"/>
              <a:cs typeface="Calibri"/>
            </a:endParaRPr>
          </a:p>
          <a:p>
            <a:pPr marR="1905" algn="ctr">
              <a:lnSpc>
                <a:spcPct val="100000"/>
              </a:lnSpc>
              <a:spcBef>
                <a:spcPts val="60"/>
              </a:spcBef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175" y="419100"/>
            <a:ext cx="11677650" cy="6019800"/>
            <a:chOff x="257175" y="419100"/>
            <a:chExt cx="11677650" cy="6019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175" y="419100"/>
              <a:ext cx="11677650" cy="6019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7625" y="1485900"/>
              <a:ext cx="4610100" cy="10763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95826" y="1757425"/>
              <a:ext cx="3943350" cy="542925"/>
            </a:xfrm>
            <a:custGeom>
              <a:avLst/>
              <a:gdLst/>
              <a:ahLst/>
              <a:cxnLst/>
              <a:rect l="l" t="t" r="r" b="b"/>
              <a:pathLst>
                <a:path w="3943350" h="542925">
                  <a:moveTo>
                    <a:pt x="0" y="542925"/>
                  </a:moveTo>
                  <a:lnTo>
                    <a:pt x="3943350" y="542925"/>
                  </a:lnTo>
                  <a:lnTo>
                    <a:pt x="3943350" y="0"/>
                  </a:lnTo>
                  <a:lnTo>
                    <a:pt x="0" y="0"/>
                  </a:lnTo>
                  <a:lnTo>
                    <a:pt x="0" y="54292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8675" y="2409850"/>
              <a:ext cx="3086100" cy="3810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58301" y="2738437"/>
              <a:ext cx="2476500" cy="3162300"/>
            </a:xfrm>
            <a:custGeom>
              <a:avLst/>
              <a:gdLst/>
              <a:ahLst/>
              <a:cxnLst/>
              <a:rect l="l" t="t" r="r" b="b"/>
              <a:pathLst>
                <a:path w="2476500" h="3162300">
                  <a:moveTo>
                    <a:pt x="0" y="3162300"/>
                  </a:moveTo>
                  <a:lnTo>
                    <a:pt x="2476500" y="3162300"/>
                  </a:lnTo>
                  <a:lnTo>
                    <a:pt x="2476500" y="0"/>
                  </a:lnTo>
                  <a:lnTo>
                    <a:pt x="0" y="0"/>
                  </a:lnTo>
                  <a:lnTo>
                    <a:pt x="0" y="316230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9100" y="1466850"/>
              <a:ext cx="3448050" cy="1438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343900" y="1733550"/>
            <a:ext cx="2847975" cy="9144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6355" rIns="0" bIns="0" rtlCol="0">
            <a:spAutoFit/>
          </a:bodyPr>
          <a:lstStyle/>
          <a:p>
            <a:pPr marL="158750" marR="154305" algn="ctr">
              <a:lnSpc>
                <a:spcPts val="1430"/>
              </a:lnSpc>
              <a:spcBef>
                <a:spcPts val="365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wi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l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e-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lte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  <a:p>
            <a:pPr marR="635" algn="ctr">
              <a:lnSpc>
                <a:spcPts val="1375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375" y="447675"/>
            <a:ext cx="11525250" cy="5962650"/>
            <a:chOff x="333375" y="447675"/>
            <a:chExt cx="11525250" cy="5962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75" y="447675"/>
              <a:ext cx="11525250" cy="59626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7900" y="2809875"/>
              <a:ext cx="5057775" cy="2076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95626" y="3100451"/>
              <a:ext cx="4371975" cy="1504950"/>
            </a:xfrm>
            <a:custGeom>
              <a:avLst/>
              <a:gdLst/>
              <a:ahLst/>
              <a:cxnLst/>
              <a:rect l="l" t="t" r="r" b="b"/>
              <a:pathLst>
                <a:path w="4371975" h="1504950">
                  <a:moveTo>
                    <a:pt x="0" y="1504950"/>
                  </a:moveTo>
                  <a:lnTo>
                    <a:pt x="4371975" y="1504950"/>
                  </a:lnTo>
                  <a:lnTo>
                    <a:pt x="4371975" y="0"/>
                  </a:lnTo>
                  <a:lnTo>
                    <a:pt x="0" y="0"/>
                  </a:lnTo>
                  <a:lnTo>
                    <a:pt x="0" y="150495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7575" y="1781175"/>
              <a:ext cx="3438525" cy="14478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62375" y="2047875"/>
            <a:ext cx="2838450" cy="923925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3815" rIns="0" bIns="0" rtlCol="0">
            <a:spAutoFit/>
          </a:bodyPr>
          <a:lstStyle/>
          <a:p>
            <a:pPr marR="635" algn="ctr">
              <a:lnSpc>
                <a:spcPts val="1435"/>
              </a:lnSpc>
              <a:spcBef>
                <a:spcPts val="34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200" spc="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wh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  <a:p>
            <a:pPr marR="8255" algn="ctr">
              <a:lnSpc>
                <a:spcPts val="1425"/>
              </a:lnSpc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ddi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200" spc="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  <a:p>
            <a:pPr marR="13335" algn="ctr">
              <a:lnSpc>
                <a:spcPts val="143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oth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ppl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6225" y="419100"/>
            <a:ext cx="11639550" cy="6019800"/>
            <a:chOff x="276225" y="419100"/>
            <a:chExt cx="11639550" cy="6019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225" y="419100"/>
              <a:ext cx="11639550" cy="6019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6250" y="1485938"/>
              <a:ext cx="4600575" cy="10668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24451" y="1757425"/>
              <a:ext cx="3933825" cy="533400"/>
            </a:xfrm>
            <a:custGeom>
              <a:avLst/>
              <a:gdLst/>
              <a:ahLst/>
              <a:cxnLst/>
              <a:rect l="l" t="t" r="r" b="b"/>
              <a:pathLst>
                <a:path w="3933825" h="533400">
                  <a:moveTo>
                    <a:pt x="0" y="533400"/>
                  </a:moveTo>
                  <a:lnTo>
                    <a:pt x="3933825" y="533400"/>
                  </a:lnTo>
                  <a:lnTo>
                    <a:pt x="3933825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725" y="2457475"/>
              <a:ext cx="1876425" cy="3771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62301" y="2786062"/>
              <a:ext cx="1304925" cy="3124200"/>
            </a:xfrm>
            <a:custGeom>
              <a:avLst/>
              <a:gdLst/>
              <a:ahLst/>
              <a:cxnLst/>
              <a:rect l="l" t="t" r="r" b="b"/>
              <a:pathLst>
                <a:path w="1304925" h="3124200">
                  <a:moveTo>
                    <a:pt x="0" y="3124200"/>
                  </a:moveTo>
                  <a:lnTo>
                    <a:pt x="1304925" y="3124200"/>
                  </a:lnTo>
                  <a:lnTo>
                    <a:pt x="1304925" y="0"/>
                  </a:lnTo>
                  <a:lnTo>
                    <a:pt x="0" y="0"/>
                  </a:lnTo>
                  <a:lnTo>
                    <a:pt x="0" y="312420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5725" y="3028950"/>
              <a:ext cx="3448050" cy="1438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00525" y="3295650"/>
            <a:ext cx="2847975" cy="9144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8895" rIns="0" bIns="0" rtlCol="0">
            <a:spAutoFit/>
          </a:bodyPr>
          <a:lstStyle/>
          <a:p>
            <a:pPr marL="155575" marR="158115" algn="ctr">
              <a:lnSpc>
                <a:spcPts val="1430"/>
              </a:lnSpc>
              <a:spcBef>
                <a:spcPts val="385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gm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wi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l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e-</a:t>
            </a:r>
            <a:r>
              <a:rPr sz="12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lte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ta</a:t>
            </a:r>
            <a:r>
              <a:rPr sz="12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20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rd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endParaRPr sz="1200">
              <a:latin typeface="Calibri"/>
              <a:cs typeface="Calibri"/>
            </a:endParaRPr>
          </a:p>
          <a:p>
            <a:pPr marR="3810" algn="ctr">
              <a:lnSpc>
                <a:spcPct val="100000"/>
              </a:lnSpc>
              <a:spcBef>
                <a:spcPts val="15"/>
              </a:spcBef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409575"/>
            <a:ext cx="11811000" cy="6038850"/>
            <a:chOff x="228600" y="409575"/>
            <a:chExt cx="11811000" cy="6038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409575"/>
              <a:ext cx="11734800" cy="60388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4325" y="1476375"/>
              <a:ext cx="4695825" cy="14287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62526" y="1757425"/>
              <a:ext cx="4019550" cy="876300"/>
            </a:xfrm>
            <a:custGeom>
              <a:avLst/>
              <a:gdLst/>
              <a:ahLst/>
              <a:cxnLst/>
              <a:rect l="l" t="t" r="r" b="b"/>
              <a:pathLst>
                <a:path w="4019550" h="876300">
                  <a:moveTo>
                    <a:pt x="0" y="876300"/>
                  </a:moveTo>
                  <a:lnTo>
                    <a:pt x="4019550" y="876300"/>
                  </a:lnTo>
                  <a:lnTo>
                    <a:pt x="4019550" y="0"/>
                  </a:lnTo>
                  <a:lnTo>
                    <a:pt x="0" y="0"/>
                  </a:lnTo>
                  <a:lnTo>
                    <a:pt x="0" y="87630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4850" y="4076700"/>
              <a:ext cx="3648075" cy="14382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34001" y="4357751"/>
              <a:ext cx="3019425" cy="885825"/>
            </a:xfrm>
            <a:custGeom>
              <a:avLst/>
              <a:gdLst/>
              <a:ahLst/>
              <a:cxnLst/>
              <a:rect l="l" t="t" r="r" b="b"/>
              <a:pathLst>
                <a:path w="3019425" h="885825">
                  <a:moveTo>
                    <a:pt x="0" y="885825"/>
                  </a:moveTo>
                  <a:lnTo>
                    <a:pt x="3019425" y="885825"/>
                  </a:lnTo>
                  <a:lnTo>
                    <a:pt x="3019425" y="0"/>
                  </a:lnTo>
                  <a:lnTo>
                    <a:pt x="0" y="0"/>
                  </a:lnTo>
                  <a:lnTo>
                    <a:pt x="0" y="88582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1525" y="1543050"/>
              <a:ext cx="3648075" cy="1438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696325" y="1809750"/>
            <a:ext cx="3048000" cy="9144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5720" rIns="0" bIns="0" rtlCol="0">
            <a:spAutoFit/>
          </a:bodyPr>
          <a:lstStyle/>
          <a:p>
            <a:pPr marL="191135" marR="193675" algn="ctr">
              <a:lnSpc>
                <a:spcPts val="1430"/>
              </a:lnSpc>
              <a:spcBef>
                <a:spcPts val="360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re-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lte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ta</a:t>
            </a:r>
            <a:r>
              <a:rPr sz="120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sp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80"/>
              </a:lnSpc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ord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tha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atc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OT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endParaRPr sz="1200">
              <a:latin typeface="Calibri"/>
              <a:cs typeface="Calibri"/>
            </a:endParaRPr>
          </a:p>
          <a:p>
            <a:pPr marR="3810" algn="ctr">
              <a:lnSpc>
                <a:spcPct val="100000"/>
              </a:lnSpc>
              <a:spcBef>
                <a:spcPts val="60"/>
              </a:spcBef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ons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3475" y="3905287"/>
            <a:ext cx="3781425" cy="20574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47800" y="4181475"/>
            <a:ext cx="3162300" cy="1514475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1910" rIns="0" bIns="0" rtlCol="0">
            <a:spAutoFit/>
          </a:bodyPr>
          <a:lstStyle/>
          <a:p>
            <a:pPr marR="1905" algn="ctr">
              <a:lnSpc>
                <a:spcPts val="1430"/>
              </a:lnSpc>
              <a:spcBef>
                <a:spcPts val="330"/>
              </a:spcBef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200" spc="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00" spc="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d!</a:t>
            </a:r>
            <a:endParaRPr sz="1200">
              <a:latin typeface="Calibri"/>
              <a:cs typeface="Calibri"/>
            </a:endParaRPr>
          </a:p>
          <a:p>
            <a:pPr marR="4445" algn="ctr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ze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ro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rds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endParaRPr sz="1200">
              <a:latin typeface="Calibri"/>
              <a:cs typeface="Calibri"/>
            </a:endParaRPr>
          </a:p>
          <a:p>
            <a:pPr marR="3175" algn="ctr">
              <a:lnSpc>
                <a:spcPts val="1435"/>
              </a:lnSpc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p.</a:t>
            </a:r>
            <a:r>
              <a:rPr sz="12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Calibri"/>
                <a:cs typeface="Calibri"/>
              </a:rPr>
              <a:t>sytra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200">
              <a:latin typeface="Calibri"/>
              <a:cs typeface="Calibri"/>
            </a:endParaRPr>
          </a:p>
          <a:p>
            <a:pPr marR="3175" algn="ctr">
              <a:lnSpc>
                <a:spcPts val="1435"/>
              </a:lnSpc>
              <a:spcBef>
                <a:spcPts val="6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nx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r>
              <a:rPr sz="120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dt.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ost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_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gro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“a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ws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200">
              <a:latin typeface="Calibri"/>
              <a:cs typeface="Calibri"/>
            </a:endParaRPr>
          </a:p>
          <a:p>
            <a:pPr marR="4445" algn="ctr">
              <a:lnSpc>
                <a:spcPts val="1435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nsi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bl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endParaRPr sz="1200">
              <a:latin typeface="Calibri"/>
              <a:cs typeface="Calibri"/>
            </a:endParaRPr>
          </a:p>
          <a:p>
            <a:pPr marR="6985" algn="ctr">
              <a:lnSpc>
                <a:spcPct val="100000"/>
              </a:lnSpc>
              <a:spcBef>
                <a:spcPts val="1415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c,</a:t>
            </a:r>
            <a:r>
              <a:rPr sz="1200" spc="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r>
              <a:rPr sz="12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r>
              <a:rPr sz="12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53350" y="4105275"/>
            <a:ext cx="3781425" cy="16668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67675" y="4371975"/>
            <a:ext cx="3162300" cy="11430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ssi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bl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sol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ut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n?</a:t>
            </a:r>
            <a:endParaRPr sz="120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41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yna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‘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Hos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Grou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p’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wi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endParaRPr sz="1200">
              <a:latin typeface="Calibri"/>
              <a:cs typeface="Calibri"/>
            </a:endParaRPr>
          </a:p>
          <a:p>
            <a:pPr marL="258445" marR="257810" algn="ctr">
              <a:lnSpc>
                <a:spcPts val="1430"/>
              </a:lnSpc>
              <a:spcBef>
                <a:spcPts val="120"/>
              </a:spcBef>
            </a:pP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ab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2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st_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rou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p.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d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y_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onte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s!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969" y="1165914"/>
            <a:ext cx="8272145" cy="58039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209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  <a:p>
            <a:pPr marL="196850" indent="-184150">
              <a:lnSpc>
                <a:spcPct val="100000"/>
              </a:lnSpc>
              <a:spcBef>
                <a:spcPts val="295"/>
              </a:spcBef>
              <a:buSzPct val="81250"/>
              <a:buFont typeface="Wingdings"/>
              <a:buChar char=""/>
              <a:tabLst>
                <a:tab pos="196850" algn="l"/>
              </a:tabLst>
            </a:pPr>
            <a:r>
              <a:rPr sz="2400" spc="-10" dirty="0">
                <a:solidFill>
                  <a:srgbClr val="00092E"/>
                </a:solidFill>
                <a:latin typeface="Calibri"/>
                <a:cs typeface="Calibri"/>
              </a:rPr>
              <a:t>Application</a:t>
            </a:r>
            <a:r>
              <a:rPr sz="2400" spc="-8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deployed</a:t>
            </a:r>
            <a:r>
              <a:rPr sz="2400" spc="-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in</a:t>
            </a:r>
            <a:r>
              <a:rPr sz="2400" spc="-8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92E"/>
                </a:solidFill>
                <a:latin typeface="Calibri"/>
                <a:cs typeface="Calibri"/>
              </a:rPr>
              <a:t>Kubernetes</a:t>
            </a:r>
            <a:r>
              <a:rPr sz="2400" spc="-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namespace</a:t>
            </a:r>
            <a:r>
              <a:rPr sz="2400" spc="-8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on</a:t>
            </a:r>
            <a:r>
              <a:rPr sz="2400" spc="-8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92E"/>
                </a:solidFill>
                <a:latin typeface="Calibri"/>
                <a:cs typeface="Calibri"/>
              </a:rPr>
              <a:t>shared</a:t>
            </a:r>
            <a:r>
              <a:rPr sz="2400" spc="-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92E"/>
                </a:solidFill>
                <a:latin typeface="Calibri"/>
                <a:cs typeface="Calibri"/>
              </a:rPr>
              <a:t>cluster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" dirty="0"/>
              <a:t>Kubernetes</a:t>
            </a:r>
            <a:r>
              <a:rPr spc="-55" dirty="0"/>
              <a:t> </a:t>
            </a:r>
            <a:r>
              <a:rPr spc="-10" dirty="0"/>
              <a:t>Namespace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4475" y="4467225"/>
              <a:ext cx="628789" cy="619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4150" y="4438650"/>
              <a:ext cx="619125" cy="619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950" y="1152525"/>
              <a:ext cx="10696575" cy="4543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625" y="1476375"/>
              <a:ext cx="9810750" cy="3905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305137"/>
              <a:ext cx="1619250" cy="5335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4500" y="3552825"/>
              <a:ext cx="1095375" cy="4762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90625" y="1476375"/>
            <a:ext cx="9810750" cy="3905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3950">
              <a:latin typeface="Times New Roman"/>
              <a:cs typeface="Times New Roman"/>
            </a:endParaRPr>
          </a:p>
          <a:p>
            <a:pPr marR="24765" algn="ctr">
              <a:lnSpc>
                <a:spcPct val="100000"/>
              </a:lnSpc>
            </a:pPr>
            <a:r>
              <a:rPr sz="395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r>
              <a:rPr sz="3950" spc="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3950" spc="-25" dirty="0">
                <a:solidFill>
                  <a:srgbClr val="00092E"/>
                </a:solidFill>
                <a:latin typeface="Calibri"/>
                <a:cs typeface="Calibri"/>
              </a:rPr>
              <a:t>101</a:t>
            </a:r>
            <a:endParaRPr sz="3950">
              <a:latin typeface="Calibri"/>
              <a:cs typeface="Calibri"/>
            </a:endParaRPr>
          </a:p>
          <a:p>
            <a:pPr marR="45720" algn="ctr">
              <a:lnSpc>
                <a:spcPct val="100000"/>
              </a:lnSpc>
              <a:spcBef>
                <a:spcPts val="1325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0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10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9075"/>
            <a:ext cx="11240135" cy="6506209"/>
            <a:chOff x="0" y="219075"/>
            <a:chExt cx="11240135" cy="65062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650" y="219075"/>
              <a:ext cx="10477500" cy="61626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28850"/>
              <a:ext cx="11039475" cy="44862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7187" y="2566987"/>
              <a:ext cx="10220325" cy="3819525"/>
            </a:xfrm>
            <a:custGeom>
              <a:avLst/>
              <a:gdLst/>
              <a:ahLst/>
              <a:cxnLst/>
              <a:rect l="l" t="t" r="r" b="b"/>
              <a:pathLst>
                <a:path w="10220325" h="3819525">
                  <a:moveTo>
                    <a:pt x="0" y="3819525"/>
                  </a:moveTo>
                  <a:lnTo>
                    <a:pt x="10220325" y="3819525"/>
                  </a:lnTo>
                  <a:lnTo>
                    <a:pt x="10220325" y="0"/>
                  </a:lnTo>
                  <a:lnTo>
                    <a:pt x="0" y="0"/>
                  </a:lnTo>
                  <a:lnTo>
                    <a:pt x="0" y="381952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9950" y="1181100"/>
              <a:ext cx="3457575" cy="127647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14750" y="1447800"/>
            <a:ext cx="2857500" cy="752475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4450" rIns="0" bIns="0" rtlCol="0">
            <a:spAutoFit/>
          </a:bodyPr>
          <a:lstStyle/>
          <a:p>
            <a:pPr marL="100965" marR="102235" indent="90170">
              <a:lnSpc>
                <a:spcPts val="1430"/>
              </a:lnSpc>
              <a:spcBef>
                <a:spcPts val="35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ru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sz="1200" spc="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Kube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200">
              <a:latin typeface="Calibri"/>
              <a:cs typeface="Calibri"/>
            </a:endParaRPr>
          </a:p>
          <a:p>
            <a:pPr marL="837565">
              <a:lnSpc>
                <a:spcPts val="1380"/>
              </a:lnSpc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pa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857250"/>
            <a:ext cx="11734800" cy="5143500"/>
            <a:chOff x="228600" y="857250"/>
            <a:chExt cx="117348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857250"/>
              <a:ext cx="11734800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952500"/>
              <a:ext cx="4581525" cy="3505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1301" y="947673"/>
              <a:ext cx="4591050" cy="3514725"/>
            </a:xfrm>
            <a:custGeom>
              <a:avLst/>
              <a:gdLst/>
              <a:ahLst/>
              <a:cxnLst/>
              <a:rect l="l" t="t" r="r" b="b"/>
              <a:pathLst>
                <a:path w="4591050" h="3514725">
                  <a:moveTo>
                    <a:pt x="0" y="3514725"/>
                  </a:moveTo>
                  <a:lnTo>
                    <a:pt x="4591050" y="3514725"/>
                  </a:lnTo>
                  <a:lnTo>
                    <a:pt x="4591050" y="0"/>
                  </a:lnTo>
                  <a:lnTo>
                    <a:pt x="0" y="0"/>
                  </a:lnTo>
                  <a:lnTo>
                    <a:pt x="0" y="3514725"/>
                  </a:lnTo>
                  <a:close/>
                </a:path>
              </a:pathLst>
            </a:custGeom>
            <a:ln w="952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1400" y="1533525"/>
              <a:ext cx="3028950" cy="14287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86675" y="1800225"/>
            <a:ext cx="2447925" cy="904875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9530" rIns="0" bIns="0" rtlCol="0">
            <a:spAutoFit/>
          </a:bodyPr>
          <a:lstStyle/>
          <a:p>
            <a:pPr marL="111125" marR="116205" algn="ctr">
              <a:lnSpc>
                <a:spcPts val="1430"/>
              </a:lnSpc>
              <a:spcBef>
                <a:spcPts val="39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rol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ba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8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2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ta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zon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750" y="76200"/>
            <a:ext cx="11906250" cy="6353175"/>
            <a:chOff x="285750" y="76200"/>
            <a:chExt cx="11906250" cy="6353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50" y="428625"/>
              <a:ext cx="11620500" cy="60007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5550" y="76200"/>
              <a:ext cx="2076450" cy="10953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406126" y="347725"/>
              <a:ext cx="1571625" cy="561975"/>
            </a:xfrm>
            <a:custGeom>
              <a:avLst/>
              <a:gdLst/>
              <a:ahLst/>
              <a:cxnLst/>
              <a:rect l="l" t="t" r="r" b="b"/>
              <a:pathLst>
                <a:path w="1571625" h="561975">
                  <a:moveTo>
                    <a:pt x="0" y="561975"/>
                  </a:moveTo>
                  <a:lnTo>
                    <a:pt x="1571625" y="561975"/>
                  </a:lnTo>
                  <a:lnTo>
                    <a:pt x="1571625" y="0"/>
                  </a:lnTo>
                  <a:lnTo>
                    <a:pt x="0" y="0"/>
                  </a:lnTo>
                  <a:lnTo>
                    <a:pt x="0" y="56197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2525" y="847725"/>
              <a:ext cx="2857500" cy="12477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067800" y="1114425"/>
            <a:ext cx="2276475" cy="7239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0640" rIns="0" bIns="0" rtlCol="0">
            <a:spAutoFit/>
          </a:bodyPr>
          <a:lstStyle/>
          <a:p>
            <a:pPr marL="156845" marR="149225" algn="ctr">
              <a:lnSpc>
                <a:spcPts val="1430"/>
              </a:lnSpc>
              <a:spcBef>
                <a:spcPts val="320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ws,</a:t>
            </a:r>
            <a:r>
              <a:rPr sz="12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h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rts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8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zon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4501" y="6510337"/>
            <a:ext cx="25400" cy="2133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20455" y="6495878"/>
            <a:ext cx="219167" cy="22901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9550" y="219011"/>
            <a:ext cx="11772900" cy="6144260"/>
            <a:chOff x="209550" y="219011"/>
            <a:chExt cx="11772900" cy="614426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50" y="1657349"/>
              <a:ext cx="11772900" cy="47053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6500" y="228600"/>
              <a:ext cx="5553075" cy="40671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81801" y="223774"/>
              <a:ext cx="5562600" cy="4076700"/>
            </a:xfrm>
            <a:custGeom>
              <a:avLst/>
              <a:gdLst/>
              <a:ahLst/>
              <a:cxnLst/>
              <a:rect l="l" t="t" r="r" b="b"/>
              <a:pathLst>
                <a:path w="5562600" h="4076700">
                  <a:moveTo>
                    <a:pt x="0" y="4076700"/>
                  </a:moveTo>
                  <a:lnTo>
                    <a:pt x="5562600" y="4076700"/>
                  </a:lnTo>
                  <a:lnTo>
                    <a:pt x="5562600" y="0"/>
                  </a:lnTo>
                  <a:lnTo>
                    <a:pt x="0" y="0"/>
                  </a:lnTo>
                  <a:lnTo>
                    <a:pt x="0" y="4076700"/>
                  </a:lnTo>
                  <a:close/>
                </a:path>
              </a:pathLst>
            </a:custGeom>
            <a:ln w="952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8350" y="3295650"/>
              <a:ext cx="3105150" cy="16383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9877" y="514286"/>
            <a:ext cx="5494020" cy="8540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sz="1800" u="heavy" spc="-1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hlinkClick r:id="rId7"/>
              </a:rPr>
              <a:t>https://docs.dynatrace.com/docs/manage/identity-access-</a:t>
            </a:r>
            <a:r>
              <a:rPr sz="1800" u="none" spc="-10" dirty="0">
                <a:solidFill>
                  <a:srgbClr val="1595FD"/>
                </a:solidFill>
              </a:rPr>
              <a:t> </a:t>
            </a:r>
            <a:r>
              <a:rPr sz="1800" u="heavy" spc="-1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hlinkClick r:id="rId7"/>
              </a:rPr>
              <a:t>management/permission-management/manage-user-</a:t>
            </a:r>
            <a:r>
              <a:rPr sz="1800" u="none" spc="-10" dirty="0">
                <a:solidFill>
                  <a:srgbClr val="1595FD"/>
                </a:solidFill>
              </a:rPr>
              <a:t> </a:t>
            </a:r>
            <a:r>
              <a:rPr sz="1800" u="heavy" spc="-10" dirty="0">
                <a:solidFill>
                  <a:srgbClr val="1595FD"/>
                </a:solidFill>
                <a:uFill>
                  <a:solidFill>
                    <a:srgbClr val="1595FD"/>
                  </a:solidFill>
                </a:uFill>
                <a:hlinkClick r:id="rId7"/>
              </a:rPr>
              <a:t>permissions-policies/iam-policy-boundaries</a:t>
            </a:r>
            <a:endParaRPr sz="1800"/>
          </a:p>
        </p:txBody>
      </p:sp>
      <p:sp>
        <p:nvSpPr>
          <p:cNvPr id="10" name="object 10"/>
          <p:cNvSpPr txBox="1"/>
          <p:nvPr/>
        </p:nvSpPr>
        <p:spPr>
          <a:xfrm>
            <a:off x="2333625" y="3562350"/>
            <a:ext cx="2524125" cy="1114425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9530" rIns="0" bIns="0" rtlCol="0">
            <a:spAutoFit/>
          </a:bodyPr>
          <a:lstStyle/>
          <a:p>
            <a:pPr marL="128270" marR="142240" indent="635" algn="ctr">
              <a:lnSpc>
                <a:spcPts val="1430"/>
              </a:lnSpc>
              <a:spcBef>
                <a:spcPts val="390"/>
              </a:spcBef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bou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nda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ke</a:t>
            </a:r>
            <a:r>
              <a:rPr sz="120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IA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M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odu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r,</a:t>
            </a:r>
            <a:r>
              <a:rPr sz="1200" spc="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ng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ssi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endParaRPr sz="1200">
              <a:latin typeface="Calibri"/>
              <a:cs typeface="Calibri"/>
            </a:endParaRPr>
          </a:p>
          <a:p>
            <a:pPr marR="19050" algn="ctr">
              <a:lnSpc>
                <a:spcPts val="1430"/>
              </a:lnSpc>
              <a:spcBef>
                <a:spcPts val="1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  <a:p>
            <a:pPr marR="13335" algn="ctr">
              <a:lnSpc>
                <a:spcPts val="1430"/>
              </a:lnSpc>
            </a:pP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sta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81900" y="1724025"/>
            <a:ext cx="3105150" cy="10572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877175" y="1981200"/>
            <a:ext cx="2524125" cy="55245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3815" rIns="0" bIns="0" rtlCol="0">
            <a:spAutoFit/>
          </a:bodyPr>
          <a:lstStyle/>
          <a:p>
            <a:pPr marL="337185">
              <a:lnSpc>
                <a:spcPts val="1430"/>
              </a:lnSpc>
              <a:spcBef>
                <a:spcPts val="34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nda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  <a:p>
            <a:pPr marL="304800">
              <a:lnSpc>
                <a:spcPts val="1430"/>
              </a:lnSpc>
            </a:pP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WHE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" y="790575"/>
            <a:ext cx="11849100" cy="5219700"/>
            <a:chOff x="114300" y="790575"/>
            <a:chExt cx="11849100" cy="5219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790575"/>
              <a:ext cx="5734050" cy="49339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790575"/>
              <a:ext cx="5867400" cy="5219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" y="2343150"/>
              <a:ext cx="3857625" cy="2438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2912" y="2643251"/>
              <a:ext cx="3209925" cy="1847850"/>
            </a:xfrm>
            <a:custGeom>
              <a:avLst/>
              <a:gdLst/>
              <a:ahLst/>
              <a:cxnLst/>
              <a:rect l="l" t="t" r="r" b="b"/>
              <a:pathLst>
                <a:path w="3209925" h="1847850">
                  <a:moveTo>
                    <a:pt x="0" y="1847850"/>
                  </a:moveTo>
                  <a:lnTo>
                    <a:pt x="3209925" y="1847850"/>
                  </a:lnTo>
                  <a:lnTo>
                    <a:pt x="3209925" y="0"/>
                  </a:lnTo>
                  <a:lnTo>
                    <a:pt x="0" y="0"/>
                  </a:lnTo>
                  <a:lnTo>
                    <a:pt x="0" y="184785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5975" y="3657600"/>
              <a:ext cx="5781675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62751" y="3938651"/>
              <a:ext cx="5057775" cy="1047750"/>
            </a:xfrm>
            <a:custGeom>
              <a:avLst/>
              <a:gdLst/>
              <a:ahLst/>
              <a:cxnLst/>
              <a:rect l="l" t="t" r="r" b="b"/>
              <a:pathLst>
                <a:path w="5057775" h="1047750">
                  <a:moveTo>
                    <a:pt x="0" y="1047750"/>
                  </a:moveTo>
                  <a:lnTo>
                    <a:pt x="5057775" y="1047750"/>
                  </a:lnTo>
                  <a:lnTo>
                    <a:pt x="5057775" y="0"/>
                  </a:lnTo>
                  <a:lnTo>
                    <a:pt x="0" y="0"/>
                  </a:lnTo>
                  <a:lnTo>
                    <a:pt x="0" y="104775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425" y="4305300"/>
              <a:ext cx="3105150" cy="126682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09700" y="4572000"/>
            <a:ext cx="2524125" cy="74295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0640" rIns="0" bIns="0" rtlCol="0">
            <a:spAutoFit/>
          </a:bodyPr>
          <a:lstStyle/>
          <a:p>
            <a:pPr marR="9525" algn="ctr">
              <a:lnSpc>
                <a:spcPts val="1435"/>
              </a:lnSpc>
              <a:spcBef>
                <a:spcPts val="320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ran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1200">
              <a:latin typeface="Calibri"/>
              <a:cs typeface="Calibri"/>
            </a:endParaRPr>
          </a:p>
          <a:p>
            <a:pPr marR="635" algn="ctr">
              <a:lnSpc>
                <a:spcPts val="143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sz="1200" spc="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ta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  <a:p>
            <a:pPr marR="12700" algn="ctr">
              <a:lnSpc>
                <a:spcPts val="1435"/>
              </a:lnSpc>
            </a:pP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Gra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hou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ns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39100" y="2371725"/>
            <a:ext cx="3476625" cy="126682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343900" y="2638425"/>
            <a:ext cx="2876550" cy="74295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39370" rIns="0" bIns="0" rtlCol="0">
            <a:spAutoFit/>
          </a:bodyPr>
          <a:lstStyle/>
          <a:p>
            <a:pPr marR="6985" algn="ctr">
              <a:lnSpc>
                <a:spcPts val="1430"/>
              </a:lnSpc>
              <a:spcBef>
                <a:spcPts val="310"/>
              </a:spcBef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bou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nda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  <a:p>
            <a:pPr marL="229235" marR="234950" algn="ctr">
              <a:lnSpc>
                <a:spcPts val="1430"/>
              </a:lnSpc>
              <a:spcBef>
                <a:spcPts val="5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ons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pul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Calibri"/>
                <a:cs typeface="Calibri"/>
              </a:rPr>
              <a:t>WHE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4325" y="476250"/>
            <a:ext cx="11563350" cy="5905500"/>
            <a:chOff x="314325" y="476250"/>
            <a:chExt cx="11563350" cy="5905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325" y="476250"/>
              <a:ext cx="11563350" cy="5905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775" y="533400"/>
              <a:ext cx="4533900" cy="3924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96076" y="528573"/>
              <a:ext cx="4543425" cy="3933825"/>
            </a:xfrm>
            <a:custGeom>
              <a:avLst/>
              <a:gdLst/>
              <a:ahLst/>
              <a:cxnLst/>
              <a:rect l="l" t="t" r="r" b="b"/>
              <a:pathLst>
                <a:path w="4543425" h="3933825">
                  <a:moveTo>
                    <a:pt x="0" y="3933825"/>
                  </a:moveTo>
                  <a:lnTo>
                    <a:pt x="4543425" y="3933825"/>
                  </a:lnTo>
                  <a:lnTo>
                    <a:pt x="4543425" y="0"/>
                  </a:lnTo>
                  <a:lnTo>
                    <a:pt x="0" y="0"/>
                  </a:lnTo>
                  <a:lnTo>
                    <a:pt x="0" y="3933825"/>
                  </a:lnTo>
                  <a:close/>
                </a:path>
              </a:pathLst>
            </a:custGeom>
            <a:ln w="952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700" y="1743075"/>
              <a:ext cx="4695825" cy="12668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19901" y="2024125"/>
              <a:ext cx="4019550" cy="714375"/>
            </a:xfrm>
            <a:custGeom>
              <a:avLst/>
              <a:gdLst/>
              <a:ahLst/>
              <a:cxnLst/>
              <a:rect l="l" t="t" r="r" b="b"/>
              <a:pathLst>
                <a:path w="4019550" h="714375">
                  <a:moveTo>
                    <a:pt x="0" y="714375"/>
                  </a:moveTo>
                  <a:lnTo>
                    <a:pt x="4019550" y="714375"/>
                  </a:lnTo>
                  <a:lnTo>
                    <a:pt x="4019550" y="0"/>
                  </a:lnTo>
                  <a:lnTo>
                    <a:pt x="0" y="0"/>
                  </a:lnTo>
                  <a:lnTo>
                    <a:pt x="0" y="71437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5150" y="2790825"/>
              <a:ext cx="3105150" cy="12668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210425" y="3057525"/>
            <a:ext cx="2524125" cy="74295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8895" rIns="0" bIns="0" rtlCol="0">
            <a:spAutoFit/>
          </a:bodyPr>
          <a:lstStyle/>
          <a:p>
            <a:pPr marL="176530" marR="184785" indent="63500">
              <a:lnSpc>
                <a:spcPts val="1430"/>
              </a:lnSpc>
              <a:spcBef>
                <a:spcPts val="38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ssi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ot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ppo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cy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oun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ove</a:t>
            </a:r>
            <a:r>
              <a:rPr sz="12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Gr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333375"/>
            <a:ext cx="11887200" cy="6400800"/>
            <a:chOff x="152400" y="333375"/>
            <a:chExt cx="11887200" cy="6400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333375"/>
              <a:ext cx="11887200" cy="6134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6525" y="2924175"/>
              <a:ext cx="6019800" cy="3800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71826" y="2919412"/>
              <a:ext cx="6029325" cy="3810000"/>
            </a:xfrm>
            <a:custGeom>
              <a:avLst/>
              <a:gdLst/>
              <a:ahLst/>
              <a:cxnLst/>
              <a:rect l="l" t="t" r="r" b="b"/>
              <a:pathLst>
                <a:path w="6029325" h="3810000">
                  <a:moveTo>
                    <a:pt x="0" y="3810000"/>
                  </a:moveTo>
                  <a:lnTo>
                    <a:pt x="6029325" y="3810000"/>
                  </a:lnTo>
                  <a:lnTo>
                    <a:pt x="6029325" y="0"/>
                  </a:lnTo>
                  <a:lnTo>
                    <a:pt x="0" y="0"/>
                  </a:lnTo>
                  <a:lnTo>
                    <a:pt x="0" y="3810000"/>
                  </a:lnTo>
                  <a:close/>
                </a:path>
              </a:pathLst>
            </a:custGeom>
            <a:ln w="952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3675" y="3162350"/>
              <a:ext cx="6286500" cy="11430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09976" y="3433826"/>
              <a:ext cx="5543550" cy="609600"/>
            </a:xfrm>
            <a:custGeom>
              <a:avLst/>
              <a:gdLst/>
              <a:ahLst/>
              <a:cxnLst/>
              <a:rect l="l" t="t" r="r" b="b"/>
              <a:pathLst>
                <a:path w="5543550" h="609600">
                  <a:moveTo>
                    <a:pt x="0" y="609600"/>
                  </a:moveTo>
                  <a:lnTo>
                    <a:pt x="5543550" y="609600"/>
                  </a:lnTo>
                  <a:lnTo>
                    <a:pt x="554355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7450" y="5524500"/>
              <a:ext cx="3886200" cy="10191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86126" y="5795962"/>
              <a:ext cx="3238500" cy="485775"/>
            </a:xfrm>
            <a:custGeom>
              <a:avLst/>
              <a:gdLst/>
              <a:ahLst/>
              <a:cxnLst/>
              <a:rect l="l" t="t" r="r" b="b"/>
              <a:pathLst>
                <a:path w="3238500" h="485775">
                  <a:moveTo>
                    <a:pt x="0" y="485775"/>
                  </a:moveTo>
                  <a:lnTo>
                    <a:pt x="3238500" y="485775"/>
                  </a:lnTo>
                  <a:lnTo>
                    <a:pt x="3238500" y="0"/>
                  </a:lnTo>
                  <a:lnTo>
                    <a:pt x="0" y="0"/>
                  </a:lnTo>
                  <a:lnTo>
                    <a:pt x="0" y="48577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1325" y="1190625"/>
              <a:ext cx="3409950" cy="105727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286125" y="1447800"/>
            <a:ext cx="2809875" cy="55245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9530" rIns="0" bIns="0" rtlCol="0">
            <a:spAutoFit/>
          </a:bodyPr>
          <a:lstStyle/>
          <a:p>
            <a:pPr marL="387985" marR="252095" indent="-140970">
              <a:lnSpc>
                <a:spcPts val="1430"/>
              </a:lnSpc>
              <a:spcBef>
                <a:spcPts val="390"/>
              </a:spcBef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bl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yn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43425" y="3914800"/>
            <a:ext cx="3409950" cy="87640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848225" y="4171950"/>
            <a:ext cx="2809875" cy="371475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0640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bl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ba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075" y="295275"/>
            <a:ext cx="11753850" cy="6076950"/>
            <a:chOff x="219075" y="295275"/>
            <a:chExt cx="11753850" cy="6076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075" y="295275"/>
              <a:ext cx="11753850" cy="60769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7900" y="2295575"/>
              <a:ext cx="3190875" cy="120022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57526" y="2567051"/>
              <a:ext cx="2581275" cy="666750"/>
            </a:xfrm>
            <a:custGeom>
              <a:avLst/>
              <a:gdLst/>
              <a:ahLst/>
              <a:cxnLst/>
              <a:rect l="l" t="t" r="r" b="b"/>
              <a:pathLst>
                <a:path w="2581275" h="666750">
                  <a:moveTo>
                    <a:pt x="0" y="666750"/>
                  </a:moveTo>
                  <a:lnTo>
                    <a:pt x="2581275" y="666750"/>
                  </a:lnTo>
                  <a:lnTo>
                    <a:pt x="2581275" y="0"/>
                  </a:lnTo>
                  <a:lnTo>
                    <a:pt x="0" y="0"/>
                  </a:lnTo>
                  <a:lnTo>
                    <a:pt x="0" y="66675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7300" y="2305050"/>
              <a:ext cx="3409950" cy="10572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72100" y="2562225"/>
            <a:ext cx="2809875" cy="55245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50165" rIns="0" bIns="0" rtlCol="0">
            <a:spAutoFit/>
          </a:bodyPr>
          <a:lstStyle/>
          <a:p>
            <a:pPr marL="363220" marR="212725" indent="-146050">
              <a:lnSpc>
                <a:spcPts val="1430"/>
              </a:lnSpc>
              <a:spcBef>
                <a:spcPts val="39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d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cte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bl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Calibri"/>
                <a:cs typeface="Calibri"/>
              </a:rPr>
              <a:t>val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9100" y="495300"/>
            <a:ext cx="11353800" cy="5867400"/>
            <a:chOff x="419100" y="495300"/>
            <a:chExt cx="11353800" cy="5867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495300"/>
              <a:ext cx="11353800" cy="5867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3625" y="2419400"/>
              <a:ext cx="5581650" cy="11811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90876" y="2690876"/>
              <a:ext cx="4876800" cy="647700"/>
            </a:xfrm>
            <a:custGeom>
              <a:avLst/>
              <a:gdLst/>
              <a:ahLst/>
              <a:cxnLst/>
              <a:rect l="l" t="t" r="r" b="b"/>
              <a:pathLst>
                <a:path w="4876800" h="647700">
                  <a:moveTo>
                    <a:pt x="0" y="647700"/>
                  </a:moveTo>
                  <a:lnTo>
                    <a:pt x="4876800" y="647700"/>
                  </a:lnTo>
                  <a:lnTo>
                    <a:pt x="4876800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5225" y="2152688"/>
              <a:ext cx="3409950" cy="10478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20025" y="2409825"/>
            <a:ext cx="2809875" cy="542925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6990" rIns="0" bIns="0" rtlCol="0">
            <a:spAutoFit/>
          </a:bodyPr>
          <a:lstStyle/>
          <a:p>
            <a:pPr marL="452120" marR="140335" indent="-304800">
              <a:lnSpc>
                <a:spcPts val="1430"/>
              </a:lnSpc>
              <a:spcBef>
                <a:spcPts val="37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Calibri"/>
                <a:cs typeface="Calibri"/>
              </a:rPr>
              <a:t>ata</a:t>
            </a:r>
            <a:r>
              <a:rPr sz="1200" spc="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ba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n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ab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200" spc="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275" y="438150"/>
            <a:ext cx="11601450" cy="5981700"/>
            <a:chOff x="295275" y="438150"/>
            <a:chExt cx="11601450" cy="5981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5" y="438150"/>
              <a:ext cx="11601450" cy="5981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0450" y="1495425"/>
              <a:ext cx="4581525" cy="10572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38651" y="1766950"/>
              <a:ext cx="3914775" cy="523875"/>
            </a:xfrm>
            <a:custGeom>
              <a:avLst/>
              <a:gdLst/>
              <a:ahLst/>
              <a:cxnLst/>
              <a:rect l="l" t="t" r="r" b="b"/>
              <a:pathLst>
                <a:path w="3914775" h="523875">
                  <a:moveTo>
                    <a:pt x="0" y="523875"/>
                  </a:moveTo>
                  <a:lnTo>
                    <a:pt x="3914775" y="523875"/>
                  </a:lnTo>
                  <a:lnTo>
                    <a:pt x="3914775" y="0"/>
                  </a:lnTo>
                  <a:lnTo>
                    <a:pt x="0" y="0"/>
                  </a:lnTo>
                  <a:lnTo>
                    <a:pt x="0" y="52387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5100" y="2914650"/>
              <a:ext cx="1819275" cy="2571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05676" y="3214751"/>
              <a:ext cx="1247775" cy="1981200"/>
            </a:xfrm>
            <a:custGeom>
              <a:avLst/>
              <a:gdLst/>
              <a:ahLst/>
              <a:cxnLst/>
              <a:rect l="l" t="t" r="r" b="b"/>
              <a:pathLst>
                <a:path w="1247775" h="1981200">
                  <a:moveTo>
                    <a:pt x="0" y="1981200"/>
                  </a:moveTo>
                  <a:lnTo>
                    <a:pt x="1247775" y="1981200"/>
                  </a:lnTo>
                  <a:lnTo>
                    <a:pt x="1247775" y="0"/>
                  </a:lnTo>
                  <a:lnTo>
                    <a:pt x="0" y="0"/>
                  </a:lnTo>
                  <a:lnTo>
                    <a:pt x="0" y="198120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0500" y="1562100"/>
              <a:ext cx="3448050" cy="1438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115300" y="1828800"/>
            <a:ext cx="2847975" cy="9144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0640" rIns="0" bIns="0" rtlCol="0">
            <a:spAutoFit/>
          </a:bodyPr>
          <a:lstStyle/>
          <a:p>
            <a:pPr marR="1270" algn="ctr">
              <a:lnSpc>
                <a:spcPts val="1430"/>
              </a:lnSpc>
              <a:spcBef>
                <a:spcPts val="320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wi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  <a:p>
            <a:pPr marL="206375" marR="213995" indent="8890" algn="ctr">
              <a:lnSpc>
                <a:spcPts val="1430"/>
              </a:lnSpc>
              <a:spcBef>
                <a:spcPts val="45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e-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lte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gm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endParaRPr sz="120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5"/>
              </a:spcBef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510" y="1179829"/>
            <a:ext cx="77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spc="-10" dirty="0"/>
              <a:t>Segments?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2450" y="3581400"/>
            <a:ext cx="3467100" cy="17526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81174"/>
              <a:ext cx="10248899" cy="5067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5775" y="3533775"/>
              <a:ext cx="3595751" cy="18812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9850" y="0"/>
              <a:ext cx="1962150" cy="685799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575" y="276225"/>
            <a:ext cx="11372850" cy="6468110"/>
            <a:chOff x="409575" y="276225"/>
            <a:chExt cx="11372850" cy="6468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575" y="276225"/>
              <a:ext cx="11372850" cy="37242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575" y="4143375"/>
              <a:ext cx="10525125" cy="2324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5950" y="1295400"/>
              <a:ext cx="1847850" cy="10191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86526" y="1566925"/>
              <a:ext cx="1276350" cy="485775"/>
            </a:xfrm>
            <a:custGeom>
              <a:avLst/>
              <a:gdLst/>
              <a:ahLst/>
              <a:cxnLst/>
              <a:rect l="l" t="t" r="r" b="b"/>
              <a:pathLst>
                <a:path w="1276350" h="485775">
                  <a:moveTo>
                    <a:pt x="0" y="485775"/>
                  </a:moveTo>
                  <a:lnTo>
                    <a:pt x="1276350" y="485775"/>
                  </a:lnTo>
                  <a:lnTo>
                    <a:pt x="1276350" y="0"/>
                  </a:lnTo>
                  <a:lnTo>
                    <a:pt x="0" y="0"/>
                  </a:lnTo>
                  <a:lnTo>
                    <a:pt x="0" y="48577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0975" y="1257300"/>
              <a:ext cx="2286000" cy="29432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91076" y="1566799"/>
              <a:ext cx="1695450" cy="2333625"/>
            </a:xfrm>
            <a:custGeom>
              <a:avLst/>
              <a:gdLst/>
              <a:ahLst/>
              <a:cxnLst/>
              <a:rect l="l" t="t" r="r" b="b"/>
              <a:pathLst>
                <a:path w="1695450" h="2333625">
                  <a:moveTo>
                    <a:pt x="0" y="2333625"/>
                  </a:moveTo>
                  <a:lnTo>
                    <a:pt x="1695450" y="2333625"/>
                  </a:lnTo>
                  <a:lnTo>
                    <a:pt x="1695450" y="0"/>
                  </a:lnTo>
                  <a:lnTo>
                    <a:pt x="0" y="0"/>
                  </a:lnTo>
                  <a:lnTo>
                    <a:pt x="0" y="2333625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0300" y="4600575"/>
              <a:ext cx="3733800" cy="12287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38976" y="4872101"/>
              <a:ext cx="3086100" cy="685800"/>
            </a:xfrm>
            <a:custGeom>
              <a:avLst/>
              <a:gdLst/>
              <a:ahLst/>
              <a:cxnLst/>
              <a:rect l="l" t="t" r="r" b="b"/>
              <a:pathLst>
                <a:path w="3086100" h="685800">
                  <a:moveTo>
                    <a:pt x="0" y="685800"/>
                  </a:moveTo>
                  <a:lnTo>
                    <a:pt x="3086100" y="685800"/>
                  </a:lnTo>
                  <a:lnTo>
                    <a:pt x="30861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625" y="5333936"/>
              <a:ext cx="4257675" cy="14098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66762" y="5614987"/>
              <a:ext cx="3590925" cy="857250"/>
            </a:xfrm>
            <a:custGeom>
              <a:avLst/>
              <a:gdLst/>
              <a:ahLst/>
              <a:cxnLst/>
              <a:rect l="l" t="t" r="r" b="b"/>
              <a:pathLst>
                <a:path w="3590925" h="857250">
                  <a:moveTo>
                    <a:pt x="0" y="857250"/>
                  </a:moveTo>
                  <a:lnTo>
                    <a:pt x="3590925" y="857250"/>
                  </a:lnTo>
                  <a:lnTo>
                    <a:pt x="3590925" y="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ln w="28575">
              <a:solidFill>
                <a:srgbClr val="176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3275" y="1085850"/>
              <a:ext cx="3448050" cy="164782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8075" y="1352550"/>
            <a:ext cx="2847975" cy="112395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ts val="1435"/>
              </a:lnSpc>
              <a:spcBef>
                <a:spcPts val="265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2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yna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  <a:p>
            <a:pPr marR="635" algn="ctr">
              <a:lnSpc>
                <a:spcPts val="143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ny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nti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200">
              <a:latin typeface="Calibri"/>
              <a:cs typeface="Calibri"/>
            </a:endParaRPr>
          </a:p>
          <a:p>
            <a:pPr marL="109220" marR="106045" algn="ctr">
              <a:lnSpc>
                <a:spcPts val="1430"/>
              </a:lnSpc>
              <a:spcBef>
                <a:spcPts val="120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20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ro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48025" y="3752850"/>
            <a:ext cx="3448050" cy="180022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52825" y="4029075"/>
            <a:ext cx="2847975" cy="1257300"/>
          </a:xfrm>
          <a:prstGeom prst="rect">
            <a:avLst/>
          </a:prstGeom>
          <a:solidFill>
            <a:srgbClr val="1766FD"/>
          </a:solidFill>
        </p:spPr>
        <p:txBody>
          <a:bodyPr vert="horz" wrap="square" lIns="0" tIns="40005" rIns="0" bIns="0" rtlCol="0">
            <a:spAutoFit/>
          </a:bodyPr>
          <a:lstStyle/>
          <a:p>
            <a:pPr marR="5080" algn="ctr">
              <a:lnSpc>
                <a:spcPts val="1435"/>
              </a:lnSpc>
              <a:spcBef>
                <a:spcPts val="315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2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ul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Calibri"/>
                <a:cs typeface="Calibri"/>
              </a:rPr>
              <a:t>yna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endParaRPr sz="1200">
              <a:latin typeface="Calibri"/>
              <a:cs typeface="Calibri"/>
            </a:endParaRPr>
          </a:p>
          <a:p>
            <a:pPr marR="8255" algn="ctr">
              <a:lnSpc>
                <a:spcPts val="1430"/>
              </a:lnSpc>
            </a:pP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rs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c:</a:t>
            </a:r>
            <a:endParaRPr sz="1200">
              <a:latin typeface="Calibri"/>
              <a:cs typeface="Calibri"/>
            </a:endParaRPr>
          </a:p>
          <a:p>
            <a:pPr marR="4445" algn="ctr">
              <a:lnSpc>
                <a:spcPts val="1435"/>
              </a:lnSpc>
            </a:pP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sp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a”</a:t>
            </a:r>
            <a:r>
              <a:rPr sz="12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b”</a:t>
            </a:r>
            <a:r>
              <a:rPr sz="1200" spc="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“c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435"/>
              </a:lnSpc>
              <a:spcBef>
                <a:spcPts val="60"/>
              </a:spcBef>
            </a:pPr>
            <a:r>
              <a:rPr sz="1200" spc="6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200">
              <a:latin typeface="Calibri"/>
              <a:cs typeface="Calibri"/>
            </a:endParaRPr>
          </a:p>
          <a:p>
            <a:pPr marR="635" algn="ctr">
              <a:lnSpc>
                <a:spcPts val="1435"/>
              </a:lnSpc>
            </a:pP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ow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1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2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r>
              <a:rPr sz="12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alibri"/>
                <a:cs typeface="Calibri"/>
              </a:rPr>
              <a:t>y”</a:t>
            </a:r>
            <a:r>
              <a:rPr sz="1200" spc="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4475" y="4467225"/>
              <a:ext cx="628789" cy="619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4150" y="4438650"/>
              <a:ext cx="619125" cy="619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950" y="1152525"/>
              <a:ext cx="10696575" cy="4543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625" y="1476375"/>
              <a:ext cx="9810750" cy="3905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305137"/>
              <a:ext cx="1619250" cy="5335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4500" y="3552825"/>
              <a:ext cx="1095375" cy="4762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90625" y="1476375"/>
            <a:ext cx="9810750" cy="3905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3950">
              <a:latin typeface="Times New Roman"/>
              <a:cs typeface="Times New Roman"/>
            </a:endParaRPr>
          </a:p>
          <a:p>
            <a:pPr marR="25400" algn="ctr">
              <a:lnSpc>
                <a:spcPct val="100000"/>
              </a:lnSpc>
            </a:pPr>
            <a:r>
              <a:rPr sz="3950" dirty="0">
                <a:solidFill>
                  <a:srgbClr val="00092E"/>
                </a:solidFill>
                <a:latin typeface="Calibri"/>
                <a:cs typeface="Calibri"/>
              </a:rPr>
              <a:t>Hands</a:t>
            </a:r>
            <a:r>
              <a:rPr sz="3950" spc="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3950" spc="-25" dirty="0">
                <a:solidFill>
                  <a:srgbClr val="00092E"/>
                </a:solidFill>
                <a:latin typeface="Calibri"/>
                <a:cs typeface="Calibri"/>
              </a:rPr>
              <a:t>On</a:t>
            </a:r>
            <a:endParaRPr sz="3950">
              <a:latin typeface="Calibri"/>
              <a:cs typeface="Calibri"/>
            </a:endParaRPr>
          </a:p>
          <a:p>
            <a:pPr marR="45720" algn="ctr">
              <a:lnSpc>
                <a:spcPct val="100000"/>
              </a:lnSpc>
              <a:spcBef>
                <a:spcPts val="1325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0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10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969" y="1179829"/>
            <a:ext cx="4226560" cy="494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  <a:p>
            <a:pPr marL="196850" indent="-184150">
              <a:lnSpc>
                <a:spcPts val="2390"/>
              </a:lnSpc>
              <a:spcBef>
                <a:spcPts val="20"/>
              </a:spcBef>
              <a:buSzPct val="77500"/>
              <a:buFont typeface="Wingdings"/>
              <a:buChar char=""/>
              <a:tabLst>
                <a:tab pos="196850" algn="l"/>
              </a:tabLst>
            </a:pP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Environment</a:t>
            </a:r>
            <a:r>
              <a:rPr sz="20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Set</a:t>
            </a:r>
            <a:r>
              <a:rPr sz="20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092E"/>
                </a:solidFill>
                <a:latin typeface="Calibri"/>
                <a:cs typeface="Calibri"/>
              </a:rPr>
              <a:t>Up</a:t>
            </a:r>
            <a:endParaRPr sz="2000">
              <a:latin typeface="Calibri"/>
              <a:cs typeface="Calibri"/>
            </a:endParaRPr>
          </a:p>
          <a:p>
            <a:pPr marL="412115" lvl="1" indent="-183515">
              <a:lnSpc>
                <a:spcPts val="1755"/>
              </a:lnSpc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Dynatrace </a:t>
            </a:r>
            <a:r>
              <a:rPr sz="1500" spc="-20" dirty="0">
                <a:solidFill>
                  <a:srgbClr val="00092E"/>
                </a:solidFill>
                <a:latin typeface="Calibri"/>
                <a:cs typeface="Calibri"/>
              </a:rPr>
              <a:t>Setup</a:t>
            </a:r>
            <a:endParaRPr sz="1500">
              <a:latin typeface="Calibri"/>
              <a:cs typeface="Calibri"/>
            </a:endParaRPr>
          </a:p>
          <a:p>
            <a:pPr marL="412115" lvl="1" indent="-183515">
              <a:lnSpc>
                <a:spcPts val="1764"/>
              </a:lnSpc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GitHub</a:t>
            </a:r>
            <a:r>
              <a:rPr sz="15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Repository</a:t>
            </a:r>
            <a:r>
              <a:rPr sz="1500" spc="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&amp;</a:t>
            </a:r>
            <a:r>
              <a:rPr sz="15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Codespaces</a:t>
            </a:r>
            <a:r>
              <a:rPr sz="15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00092E"/>
                </a:solidFill>
                <a:latin typeface="Calibri"/>
                <a:cs typeface="Calibri"/>
              </a:rPr>
              <a:t>Setup</a:t>
            </a:r>
            <a:endParaRPr sz="1500">
              <a:latin typeface="Calibri"/>
              <a:cs typeface="Calibri"/>
            </a:endParaRPr>
          </a:p>
          <a:p>
            <a:pPr marL="412115" lvl="1" indent="-183515">
              <a:lnSpc>
                <a:spcPct val="100000"/>
              </a:lnSpc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IDP</a:t>
            </a:r>
            <a:r>
              <a:rPr sz="150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Setup</a:t>
            </a:r>
            <a:r>
              <a:rPr sz="1500" spc="-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&amp;</a:t>
            </a:r>
            <a:r>
              <a:rPr sz="1500" spc="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Validation</a:t>
            </a:r>
            <a:endParaRPr sz="1500">
              <a:latin typeface="Calibri"/>
              <a:cs typeface="Calibri"/>
            </a:endParaRPr>
          </a:p>
          <a:p>
            <a:pPr marL="196850" indent="-184150">
              <a:lnSpc>
                <a:spcPts val="2390"/>
              </a:lnSpc>
              <a:spcBef>
                <a:spcPts val="254"/>
              </a:spcBef>
              <a:buSzPct val="77500"/>
              <a:buFont typeface="Wingdings"/>
              <a:buChar char=""/>
              <a:tabLst>
                <a:tab pos="196850" algn="l"/>
              </a:tabLst>
            </a:pP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Self-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Service</a:t>
            </a:r>
            <a:r>
              <a:rPr sz="2000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Onboarding</a:t>
            </a:r>
            <a:endParaRPr sz="2000">
              <a:latin typeface="Calibri"/>
              <a:cs typeface="Calibri"/>
            </a:endParaRPr>
          </a:p>
          <a:p>
            <a:pPr marL="412115" lvl="1" indent="-183515">
              <a:lnSpc>
                <a:spcPts val="1750"/>
              </a:lnSpc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Onboard</a:t>
            </a:r>
            <a:r>
              <a:rPr sz="15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New</a:t>
            </a:r>
            <a:r>
              <a:rPr sz="1500" spc="-8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00092E"/>
                </a:solidFill>
                <a:latin typeface="Calibri"/>
                <a:cs typeface="Calibri"/>
              </a:rPr>
              <a:t>Apps</a:t>
            </a:r>
            <a:endParaRPr sz="1500">
              <a:latin typeface="Calibri"/>
              <a:cs typeface="Calibri"/>
            </a:endParaRPr>
          </a:p>
          <a:p>
            <a:pPr marL="412115" lvl="1" indent="-183515">
              <a:lnSpc>
                <a:spcPts val="1764"/>
              </a:lnSpc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Explore</a:t>
            </a:r>
            <a:r>
              <a:rPr sz="1500" spc="-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New</a:t>
            </a:r>
            <a:r>
              <a:rPr sz="1500" spc="-20" dirty="0">
                <a:solidFill>
                  <a:srgbClr val="00092E"/>
                </a:solidFill>
                <a:latin typeface="Calibri"/>
                <a:cs typeface="Calibri"/>
              </a:rPr>
              <a:t> Apps</a:t>
            </a:r>
            <a:endParaRPr sz="1500">
              <a:latin typeface="Calibri"/>
              <a:cs typeface="Calibri"/>
            </a:endParaRPr>
          </a:p>
          <a:p>
            <a:pPr marL="412115" lvl="1" indent="-183515">
              <a:lnSpc>
                <a:spcPts val="1775"/>
              </a:lnSpc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Analyze</a:t>
            </a:r>
            <a:r>
              <a:rPr sz="1500" spc="-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without</a:t>
            </a:r>
            <a:r>
              <a:rPr sz="1500" spc="-8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1500">
              <a:latin typeface="Calibri"/>
              <a:cs typeface="Calibri"/>
            </a:endParaRPr>
          </a:p>
          <a:p>
            <a:pPr marL="584200" lvl="2" indent="-127000">
              <a:lnSpc>
                <a:spcPts val="1655"/>
              </a:lnSpc>
              <a:buSzPct val="78571"/>
              <a:buFont typeface="Wingdings"/>
              <a:buChar char=""/>
              <a:tabLst>
                <a:tab pos="584200" algn="l"/>
              </a:tabLst>
            </a:pPr>
            <a:r>
              <a:rPr sz="1400" spc="-10" dirty="0">
                <a:solidFill>
                  <a:srgbClr val="00092E"/>
                </a:solidFill>
                <a:latin typeface="Calibri"/>
                <a:cs typeface="Calibri"/>
              </a:rPr>
              <a:t>Kubernetes</a:t>
            </a:r>
            <a:r>
              <a:rPr sz="140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92E"/>
                </a:solidFill>
                <a:latin typeface="Calibri"/>
                <a:cs typeface="Calibri"/>
              </a:rPr>
              <a:t>App,</a:t>
            </a:r>
            <a:r>
              <a:rPr sz="1400" spc="-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92E"/>
                </a:solidFill>
                <a:latin typeface="Calibri"/>
                <a:cs typeface="Calibri"/>
              </a:rPr>
              <a:t>Dashboards</a:t>
            </a:r>
            <a:r>
              <a:rPr sz="14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92E"/>
                </a:solidFill>
                <a:latin typeface="Calibri"/>
                <a:cs typeface="Calibri"/>
              </a:rPr>
              <a:t>App,</a:t>
            </a:r>
            <a:r>
              <a:rPr sz="1400" spc="-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92E"/>
                </a:solidFill>
                <a:latin typeface="Calibri"/>
                <a:cs typeface="Calibri"/>
              </a:rPr>
              <a:t>Notebooks</a:t>
            </a:r>
            <a:r>
              <a:rPr sz="14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0092E"/>
                </a:solidFill>
                <a:latin typeface="Calibri"/>
                <a:cs typeface="Calibri"/>
              </a:rPr>
              <a:t>App</a:t>
            </a:r>
            <a:endParaRPr sz="1400">
              <a:latin typeface="Calibri"/>
              <a:cs typeface="Calibri"/>
            </a:endParaRPr>
          </a:p>
          <a:p>
            <a:pPr marL="196850" indent="-184150">
              <a:lnSpc>
                <a:spcPts val="2390"/>
              </a:lnSpc>
              <a:spcBef>
                <a:spcPts val="275"/>
              </a:spcBef>
              <a:buSzPct val="77500"/>
              <a:buFont typeface="Wingdings"/>
              <a:buChar char=""/>
              <a:tabLst>
                <a:tab pos="196850" algn="l"/>
              </a:tabLst>
            </a:pP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Basic</a:t>
            </a:r>
            <a:r>
              <a:rPr sz="2000" spc="-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2000">
              <a:latin typeface="Calibri"/>
              <a:cs typeface="Calibri"/>
            </a:endParaRPr>
          </a:p>
          <a:p>
            <a:pPr marL="412115" lvl="1" indent="-183515">
              <a:lnSpc>
                <a:spcPts val="1789"/>
              </a:lnSpc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Kubernetes</a:t>
            </a:r>
            <a:endParaRPr sz="1500">
              <a:latin typeface="Calibri"/>
              <a:cs typeface="Calibri"/>
            </a:endParaRPr>
          </a:p>
          <a:p>
            <a:pPr marL="584200" lvl="2" indent="-127000">
              <a:lnSpc>
                <a:spcPts val="1655"/>
              </a:lnSpc>
              <a:spcBef>
                <a:spcPts val="25"/>
              </a:spcBef>
              <a:buSzPct val="78571"/>
              <a:buFont typeface="Wingdings"/>
              <a:buChar char=""/>
              <a:tabLst>
                <a:tab pos="584200" algn="l"/>
              </a:tabLst>
            </a:pPr>
            <a:r>
              <a:rPr sz="1400" spc="-30" dirty="0">
                <a:solidFill>
                  <a:srgbClr val="00092E"/>
                </a:solidFill>
                <a:latin typeface="Calibri"/>
                <a:cs typeface="Calibri"/>
              </a:rPr>
              <a:t>Cluster,</a:t>
            </a:r>
            <a:r>
              <a:rPr sz="14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092E"/>
                </a:solidFill>
                <a:latin typeface="Calibri"/>
                <a:cs typeface="Calibri"/>
              </a:rPr>
              <a:t>Namespace</a:t>
            </a:r>
            <a:endParaRPr sz="1400">
              <a:latin typeface="Calibri"/>
              <a:cs typeface="Calibri"/>
            </a:endParaRPr>
          </a:p>
          <a:p>
            <a:pPr marL="412115" lvl="1" indent="-183515">
              <a:lnSpc>
                <a:spcPts val="1775"/>
              </a:lnSpc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Analyze</a:t>
            </a:r>
            <a:r>
              <a:rPr sz="15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with</a:t>
            </a:r>
            <a:r>
              <a:rPr sz="15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1500">
              <a:latin typeface="Calibri"/>
              <a:cs typeface="Calibri"/>
            </a:endParaRPr>
          </a:p>
          <a:p>
            <a:pPr marL="196850" indent="-184150">
              <a:lnSpc>
                <a:spcPts val="2390"/>
              </a:lnSpc>
              <a:spcBef>
                <a:spcPts val="254"/>
              </a:spcBef>
              <a:buSzPct val="77500"/>
              <a:buFont typeface="Wingdings"/>
              <a:buChar char=""/>
              <a:tabLst>
                <a:tab pos="196850" algn="l"/>
              </a:tabLst>
            </a:pP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OpenPipeline</a:t>
            </a:r>
            <a:endParaRPr sz="2000">
              <a:latin typeface="Calibri"/>
              <a:cs typeface="Calibri"/>
            </a:endParaRPr>
          </a:p>
          <a:p>
            <a:pPr marL="412115" lvl="1" indent="-183515">
              <a:lnSpc>
                <a:spcPts val="1789"/>
              </a:lnSpc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Logs</a:t>
            </a:r>
            <a:r>
              <a:rPr sz="1500" spc="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Pipeline</a:t>
            </a:r>
            <a:endParaRPr sz="1500">
              <a:latin typeface="Calibri"/>
              <a:cs typeface="Calibri"/>
            </a:endParaRPr>
          </a:p>
          <a:p>
            <a:pPr marL="412115" lvl="1" indent="-183515">
              <a:lnSpc>
                <a:spcPct val="100000"/>
              </a:lnSpc>
              <a:spcBef>
                <a:spcPts val="5"/>
              </a:spcBef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Metrics</a:t>
            </a:r>
            <a:r>
              <a:rPr sz="1500" spc="-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Pipeline</a:t>
            </a:r>
            <a:endParaRPr sz="1500">
              <a:latin typeface="Calibri"/>
              <a:cs typeface="Calibri"/>
            </a:endParaRPr>
          </a:p>
          <a:p>
            <a:pPr marL="196850" indent="-184150">
              <a:lnSpc>
                <a:spcPts val="2390"/>
              </a:lnSpc>
              <a:spcBef>
                <a:spcPts val="250"/>
              </a:spcBef>
              <a:buSzPct val="77500"/>
              <a:buFont typeface="Wingdings"/>
              <a:buChar char=""/>
              <a:tabLst>
                <a:tab pos="196850" algn="l"/>
              </a:tabLst>
            </a:pP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Complex</a:t>
            </a:r>
            <a:r>
              <a:rPr sz="2000" spc="-10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2000">
              <a:latin typeface="Calibri"/>
              <a:cs typeface="Calibri"/>
            </a:endParaRPr>
          </a:p>
          <a:p>
            <a:pPr marL="412115" lvl="1" indent="-183515">
              <a:lnSpc>
                <a:spcPts val="1755"/>
              </a:lnSpc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IDP</a:t>
            </a:r>
            <a:r>
              <a:rPr sz="15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Project</a:t>
            </a:r>
            <a:r>
              <a:rPr sz="15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00092E"/>
                </a:solidFill>
                <a:latin typeface="Calibri"/>
                <a:cs typeface="Calibri"/>
              </a:rPr>
              <a:t>Team</a:t>
            </a:r>
            <a:endParaRPr sz="1500">
              <a:latin typeface="Calibri"/>
              <a:cs typeface="Calibri"/>
            </a:endParaRPr>
          </a:p>
          <a:p>
            <a:pPr marL="412115" lvl="1" indent="-183515">
              <a:lnSpc>
                <a:spcPts val="1764"/>
              </a:lnSpc>
              <a:buSzPct val="80000"/>
              <a:buFont typeface="Wingdings"/>
              <a:buChar char=""/>
              <a:tabLst>
                <a:tab pos="412115" algn="l"/>
              </a:tabLst>
            </a:pP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Analyze</a:t>
            </a:r>
            <a:r>
              <a:rPr sz="15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092E"/>
                </a:solidFill>
                <a:latin typeface="Calibri"/>
                <a:cs typeface="Calibri"/>
              </a:rPr>
              <a:t>with</a:t>
            </a:r>
            <a:r>
              <a:rPr sz="15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Hands</a:t>
            </a:r>
            <a:r>
              <a:rPr spc="-45" dirty="0"/>
              <a:t> </a:t>
            </a:r>
            <a:r>
              <a:rPr spc="-25" dirty="0"/>
              <a:t>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4475" y="4467225"/>
              <a:ext cx="628789" cy="619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4150" y="4438650"/>
              <a:ext cx="619125" cy="619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950" y="1152525"/>
              <a:ext cx="10696575" cy="4543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625" y="1476375"/>
              <a:ext cx="9810750" cy="3905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305137"/>
              <a:ext cx="1619250" cy="5335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4500" y="3552825"/>
              <a:ext cx="1095375" cy="4762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90625" y="1476375"/>
            <a:ext cx="9810750" cy="3905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3950">
              <a:latin typeface="Times New Roman"/>
              <a:cs typeface="Times New Roman"/>
            </a:endParaRPr>
          </a:p>
          <a:p>
            <a:pPr marR="29845" algn="ctr">
              <a:lnSpc>
                <a:spcPct val="100000"/>
              </a:lnSpc>
            </a:pPr>
            <a:r>
              <a:rPr sz="3950" dirty="0">
                <a:solidFill>
                  <a:srgbClr val="00092E"/>
                </a:solidFill>
                <a:latin typeface="Calibri"/>
                <a:cs typeface="Calibri"/>
              </a:rPr>
              <a:t>Wrap</a:t>
            </a:r>
            <a:r>
              <a:rPr sz="3950" spc="-1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3950" spc="-25" dirty="0">
                <a:solidFill>
                  <a:srgbClr val="00092E"/>
                </a:solidFill>
                <a:latin typeface="Calibri"/>
                <a:cs typeface="Calibri"/>
              </a:rPr>
              <a:t>Up</a:t>
            </a:r>
            <a:endParaRPr sz="3950">
              <a:latin typeface="Calibri"/>
              <a:cs typeface="Calibri"/>
            </a:endParaRPr>
          </a:p>
          <a:p>
            <a:pPr marR="45720" algn="ctr">
              <a:lnSpc>
                <a:spcPct val="100000"/>
              </a:lnSpc>
              <a:spcBef>
                <a:spcPts val="1325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0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10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209"/>
              </a:spcBef>
            </a:pPr>
            <a:r>
              <a:rPr spc="-50" dirty="0"/>
              <a:t>v</a:t>
            </a:r>
          </a:p>
          <a:p>
            <a:pPr marL="196850" indent="-184150">
              <a:lnSpc>
                <a:spcPct val="100000"/>
              </a:lnSpc>
              <a:spcBef>
                <a:spcPts val="295"/>
              </a:spcBef>
              <a:buSzPct val="81250"/>
              <a:buFont typeface="Wingdings"/>
              <a:buChar char=""/>
              <a:tabLst>
                <a:tab pos="196850" algn="l"/>
              </a:tabLst>
            </a:pPr>
            <a:r>
              <a:rPr sz="2400" spc="-10" dirty="0">
                <a:solidFill>
                  <a:srgbClr val="00092E"/>
                </a:solidFill>
              </a:rPr>
              <a:t>Management</a:t>
            </a:r>
            <a:r>
              <a:rPr sz="2400" spc="-12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Zones</a:t>
            </a:r>
            <a:r>
              <a:rPr sz="2400" spc="-95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are still</a:t>
            </a:r>
            <a:r>
              <a:rPr sz="2400" spc="-20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supported</a:t>
            </a:r>
            <a:r>
              <a:rPr sz="2400" spc="-5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for</a:t>
            </a:r>
            <a:r>
              <a:rPr sz="2400" spc="-75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Gen2</a:t>
            </a:r>
            <a:r>
              <a:rPr sz="2400" spc="-2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use</a:t>
            </a:r>
            <a:r>
              <a:rPr sz="2400" spc="-60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cases</a:t>
            </a:r>
            <a:endParaRPr sz="2400"/>
          </a:p>
          <a:p>
            <a:pPr marL="412115" lvl="1" indent="-183515">
              <a:lnSpc>
                <a:spcPct val="100000"/>
              </a:lnSpc>
              <a:spcBef>
                <a:spcPts val="350"/>
              </a:spcBef>
              <a:buSzPct val="77777"/>
              <a:buFont typeface="Wingdings"/>
              <a:buChar char=""/>
              <a:tabLst>
                <a:tab pos="412115" algn="l"/>
              </a:tabLst>
            </a:pP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Customers</a:t>
            </a:r>
            <a:r>
              <a:rPr sz="1800" spc="-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can</a:t>
            </a:r>
            <a:r>
              <a:rPr sz="1800" spc="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continue</a:t>
            </a:r>
            <a:r>
              <a:rPr sz="1800" spc="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manage</a:t>
            </a:r>
            <a:r>
              <a:rPr sz="18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access</a:t>
            </a:r>
            <a:r>
              <a:rPr sz="1800" spc="-9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filter</a:t>
            </a:r>
            <a:r>
              <a:rPr sz="1800" spc="-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visualizations</a:t>
            </a:r>
            <a:r>
              <a:rPr sz="1800" spc="-9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Classic Dynatrace</a:t>
            </a:r>
            <a:r>
              <a:rPr sz="1800" spc="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using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092E"/>
                </a:solidFill>
                <a:latin typeface="Calibri"/>
                <a:cs typeface="Calibri"/>
              </a:rPr>
              <a:t>MZ</a:t>
            </a:r>
            <a:endParaRPr sz="1800">
              <a:latin typeface="Calibri"/>
              <a:cs typeface="Calibri"/>
            </a:endParaRPr>
          </a:p>
          <a:p>
            <a:pPr marL="196850" indent="-184150">
              <a:lnSpc>
                <a:spcPct val="100000"/>
              </a:lnSpc>
              <a:spcBef>
                <a:spcPts val="690"/>
              </a:spcBef>
              <a:buSzPct val="81250"/>
              <a:buFont typeface="Wingdings"/>
              <a:buChar char=""/>
              <a:tabLst>
                <a:tab pos="196850" algn="l"/>
              </a:tabLst>
            </a:pPr>
            <a:r>
              <a:rPr sz="2400" dirty="0">
                <a:solidFill>
                  <a:srgbClr val="00092E"/>
                </a:solidFill>
              </a:rPr>
              <a:t>Managing</a:t>
            </a:r>
            <a:r>
              <a:rPr sz="2400" spc="-7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access</a:t>
            </a:r>
            <a:r>
              <a:rPr sz="2400" spc="-4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and</a:t>
            </a:r>
            <a:r>
              <a:rPr sz="2400" spc="-55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filtering</a:t>
            </a:r>
            <a:r>
              <a:rPr sz="2400" spc="-65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visualizations</a:t>
            </a:r>
            <a:r>
              <a:rPr sz="2400" spc="-4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with</a:t>
            </a:r>
            <a:r>
              <a:rPr sz="2400" spc="-55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Grail</a:t>
            </a:r>
            <a:r>
              <a:rPr sz="2400" spc="-2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uses</a:t>
            </a:r>
            <a:r>
              <a:rPr sz="2400" spc="-35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IAM</a:t>
            </a:r>
            <a:r>
              <a:rPr sz="2400" spc="-25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+</a:t>
            </a:r>
            <a:r>
              <a:rPr sz="2400" spc="-65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Segments</a:t>
            </a:r>
            <a:endParaRPr sz="2400"/>
          </a:p>
          <a:p>
            <a:pPr marL="412115" lvl="1" indent="-183515">
              <a:lnSpc>
                <a:spcPct val="100000"/>
              </a:lnSpc>
              <a:spcBef>
                <a:spcPts val="275"/>
              </a:spcBef>
              <a:buSzPct val="77777"/>
              <a:buFont typeface="Wingdings"/>
              <a:buChar char=""/>
              <a:tabLst>
                <a:tab pos="412115" algn="l"/>
              </a:tabLst>
            </a:pP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Manage</a:t>
            </a:r>
            <a:r>
              <a:rPr sz="1800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access</a:t>
            </a:r>
            <a:r>
              <a:rPr sz="1800" spc="-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1800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in</a:t>
            </a:r>
            <a:r>
              <a:rPr sz="1800" spc="-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Grail</a:t>
            </a:r>
            <a:r>
              <a:rPr sz="18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with</a:t>
            </a:r>
            <a:r>
              <a:rPr sz="1800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IAM</a:t>
            </a:r>
            <a:r>
              <a:rPr sz="18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Policies,</a:t>
            </a:r>
            <a:r>
              <a:rPr sz="1800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including</a:t>
            </a:r>
            <a:r>
              <a:rPr sz="1800" spc="-25" dirty="0">
                <a:solidFill>
                  <a:srgbClr val="00092E"/>
                </a:solidFill>
                <a:latin typeface="Calibri"/>
                <a:cs typeface="Calibri"/>
              </a:rPr>
              <a:t> record-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level</a:t>
            </a:r>
            <a:r>
              <a:rPr sz="18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permission</a:t>
            </a:r>
            <a:r>
              <a:rPr sz="1800" spc="2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statements</a:t>
            </a:r>
            <a:endParaRPr sz="1800">
              <a:latin typeface="Calibri"/>
              <a:cs typeface="Calibri"/>
            </a:endParaRPr>
          </a:p>
          <a:p>
            <a:pPr marL="412115" lvl="1" indent="-183515">
              <a:lnSpc>
                <a:spcPct val="100000"/>
              </a:lnSpc>
              <a:spcBef>
                <a:spcPts val="320"/>
              </a:spcBef>
              <a:buSzPct val="77777"/>
              <a:buFont typeface="Wingdings"/>
              <a:buChar char=""/>
              <a:tabLst>
                <a:tab pos="412115" algn="l"/>
              </a:tabLst>
            </a:pP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Filter</a:t>
            </a:r>
            <a:r>
              <a:rPr sz="180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visualizations</a:t>
            </a:r>
            <a:r>
              <a:rPr sz="1800" spc="-8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with</a:t>
            </a:r>
            <a:r>
              <a:rPr sz="18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Grail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using</a:t>
            </a:r>
            <a:r>
              <a:rPr sz="1800" spc="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1800">
              <a:latin typeface="Calibri"/>
              <a:cs typeface="Calibri"/>
            </a:endParaRPr>
          </a:p>
          <a:p>
            <a:pPr marL="196850" marR="5080" indent="-184785">
              <a:lnSpc>
                <a:spcPts val="2550"/>
              </a:lnSpc>
              <a:spcBef>
                <a:spcPts val="1055"/>
              </a:spcBef>
              <a:buSzPct val="81250"/>
              <a:buFont typeface="Wingdings"/>
              <a:buChar char=""/>
              <a:tabLst>
                <a:tab pos="196850" algn="l"/>
              </a:tabLst>
            </a:pPr>
            <a:r>
              <a:rPr sz="2400" spc="-10" dirty="0">
                <a:solidFill>
                  <a:srgbClr val="00092E"/>
                </a:solidFill>
              </a:rPr>
              <a:t>Customers</a:t>
            </a:r>
            <a:r>
              <a:rPr sz="2400" spc="-4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should</a:t>
            </a:r>
            <a:r>
              <a:rPr sz="2400" spc="-65" dirty="0">
                <a:solidFill>
                  <a:srgbClr val="00092E"/>
                </a:solidFill>
              </a:rPr>
              <a:t> </a:t>
            </a:r>
            <a:r>
              <a:rPr sz="2400" spc="-20" dirty="0">
                <a:solidFill>
                  <a:srgbClr val="00092E"/>
                </a:solidFill>
              </a:rPr>
              <a:t>strategize</a:t>
            </a:r>
            <a:r>
              <a:rPr sz="2400" spc="-65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their</a:t>
            </a:r>
            <a:r>
              <a:rPr sz="2400" spc="-15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IAM</a:t>
            </a:r>
            <a:r>
              <a:rPr sz="2400" spc="-30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Policies</a:t>
            </a:r>
            <a:r>
              <a:rPr sz="2400" spc="-105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for</a:t>
            </a:r>
            <a:r>
              <a:rPr sz="2400" spc="-15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data</a:t>
            </a:r>
            <a:r>
              <a:rPr sz="2400" spc="-95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access</a:t>
            </a:r>
            <a:r>
              <a:rPr sz="2400" spc="-35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management</a:t>
            </a:r>
            <a:r>
              <a:rPr sz="2400" spc="-12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first</a:t>
            </a:r>
            <a:r>
              <a:rPr sz="2400" spc="-55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before developing</a:t>
            </a:r>
            <a:r>
              <a:rPr sz="2400" spc="-7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Segment</a:t>
            </a:r>
            <a:r>
              <a:rPr sz="2400" spc="-45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configurations</a:t>
            </a:r>
            <a:endParaRPr sz="2400"/>
          </a:p>
          <a:p>
            <a:pPr marL="412115" lvl="1" indent="-183515">
              <a:lnSpc>
                <a:spcPct val="100000"/>
              </a:lnSpc>
              <a:spcBef>
                <a:spcPts val="320"/>
              </a:spcBef>
              <a:buSzPct val="77777"/>
              <a:buFont typeface="Wingdings"/>
              <a:buChar char=""/>
              <a:tabLst>
                <a:tab pos="412115" algn="l"/>
              </a:tabLst>
            </a:pP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r>
              <a:rPr sz="18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are</a:t>
            </a:r>
            <a:r>
              <a:rPr sz="1800" spc="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quick</a:t>
            </a:r>
            <a:r>
              <a:rPr sz="1800" spc="-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reusable</a:t>
            </a:r>
            <a:r>
              <a:rPr sz="1800" spc="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DQL</a:t>
            </a:r>
            <a:r>
              <a:rPr sz="1800" spc="-7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query</a:t>
            </a:r>
            <a:r>
              <a:rPr sz="1800" spc="-6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filters,</a:t>
            </a:r>
            <a:r>
              <a:rPr sz="1800" spc="-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not</a:t>
            </a:r>
            <a:r>
              <a:rPr sz="1800" spc="-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like</a:t>
            </a:r>
            <a:r>
              <a:rPr sz="1800" spc="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management</a:t>
            </a:r>
            <a:r>
              <a:rPr sz="1800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zones!</a:t>
            </a:r>
            <a:endParaRPr sz="1800">
              <a:latin typeface="Calibri"/>
              <a:cs typeface="Calibri"/>
            </a:endParaRPr>
          </a:p>
          <a:p>
            <a:pPr marL="196850" indent="-184150">
              <a:lnSpc>
                <a:spcPct val="100000"/>
              </a:lnSpc>
              <a:spcBef>
                <a:spcPts val="695"/>
              </a:spcBef>
              <a:buSzPct val="81250"/>
              <a:buFont typeface="Wingdings"/>
              <a:buChar char=""/>
              <a:tabLst>
                <a:tab pos="196850" algn="l"/>
              </a:tabLst>
            </a:pPr>
            <a:r>
              <a:rPr sz="2400" dirty="0">
                <a:solidFill>
                  <a:srgbClr val="00092E"/>
                </a:solidFill>
              </a:rPr>
              <a:t>Segment</a:t>
            </a:r>
            <a:r>
              <a:rPr sz="2400" spc="-65" dirty="0">
                <a:solidFill>
                  <a:srgbClr val="00092E"/>
                </a:solidFill>
              </a:rPr>
              <a:t> </a:t>
            </a:r>
            <a:r>
              <a:rPr sz="2400" spc="-20" dirty="0">
                <a:solidFill>
                  <a:srgbClr val="00092E"/>
                </a:solidFill>
              </a:rPr>
              <a:t>feature</a:t>
            </a:r>
            <a:r>
              <a:rPr sz="2400" spc="-75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improvements</a:t>
            </a:r>
            <a:r>
              <a:rPr sz="2400" spc="-5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are</a:t>
            </a:r>
            <a:r>
              <a:rPr sz="2400" spc="-75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coming</a:t>
            </a:r>
            <a:endParaRPr sz="2400"/>
          </a:p>
          <a:p>
            <a:pPr marL="412115" lvl="1" indent="-183515">
              <a:lnSpc>
                <a:spcPct val="100000"/>
              </a:lnSpc>
              <a:spcBef>
                <a:spcPts val="275"/>
              </a:spcBef>
              <a:buSzPct val="77777"/>
              <a:buFont typeface="Wingdings"/>
              <a:buChar char=""/>
              <a:tabLst>
                <a:tab pos="412115" algn="l"/>
              </a:tabLst>
            </a:pP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Many</a:t>
            </a:r>
            <a:r>
              <a:rPr sz="1800" spc="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of</a:t>
            </a:r>
            <a:r>
              <a:rPr sz="180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today’s</a:t>
            </a:r>
            <a:r>
              <a:rPr sz="1800" spc="-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limitations</a:t>
            </a:r>
            <a:r>
              <a:rPr sz="1800" spc="-9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are</a:t>
            </a:r>
            <a:r>
              <a:rPr sz="18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due</a:t>
            </a:r>
            <a:r>
              <a:rPr sz="18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entity</a:t>
            </a:r>
            <a:r>
              <a:rPr sz="1800" spc="1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model</a:t>
            </a:r>
            <a:r>
              <a:rPr sz="1800" spc="-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not</a:t>
            </a:r>
            <a:r>
              <a:rPr sz="1800" spc="-6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being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Grail</a:t>
            </a:r>
            <a:endParaRPr sz="1800">
              <a:latin typeface="Calibri"/>
              <a:cs typeface="Calibri"/>
            </a:endParaRPr>
          </a:p>
          <a:p>
            <a:pPr marL="196850" indent="-184150">
              <a:lnSpc>
                <a:spcPct val="100000"/>
              </a:lnSpc>
              <a:spcBef>
                <a:spcPts val="695"/>
              </a:spcBef>
              <a:buSzPct val="81250"/>
              <a:buFont typeface="Wingdings"/>
              <a:buChar char=""/>
              <a:tabLst>
                <a:tab pos="196850" algn="l"/>
              </a:tabLst>
            </a:pPr>
            <a:r>
              <a:rPr sz="2400" dirty="0">
                <a:solidFill>
                  <a:srgbClr val="00092E"/>
                </a:solidFill>
              </a:rPr>
              <a:t>Best</a:t>
            </a:r>
            <a:r>
              <a:rPr sz="2400" spc="-90" dirty="0">
                <a:solidFill>
                  <a:srgbClr val="00092E"/>
                </a:solidFill>
              </a:rPr>
              <a:t> </a:t>
            </a:r>
            <a:r>
              <a:rPr sz="2400" dirty="0">
                <a:solidFill>
                  <a:srgbClr val="00092E"/>
                </a:solidFill>
              </a:rPr>
              <a:t>practice</a:t>
            </a:r>
            <a:r>
              <a:rPr sz="2400" spc="-100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implementation</a:t>
            </a:r>
            <a:r>
              <a:rPr sz="2400" spc="-90" dirty="0">
                <a:solidFill>
                  <a:srgbClr val="00092E"/>
                </a:solidFill>
              </a:rPr>
              <a:t> </a:t>
            </a:r>
            <a:r>
              <a:rPr sz="2400" spc="-10" dirty="0">
                <a:solidFill>
                  <a:srgbClr val="00092E"/>
                </a:solidFill>
              </a:rPr>
              <a:t>sequence:</a:t>
            </a:r>
            <a:endParaRPr sz="2400"/>
          </a:p>
          <a:p>
            <a:pPr marL="412115" lvl="1" indent="-183515">
              <a:lnSpc>
                <a:spcPct val="100000"/>
              </a:lnSpc>
              <a:spcBef>
                <a:spcPts val="350"/>
              </a:spcBef>
              <a:buSzPct val="77777"/>
              <a:buFont typeface="Wingdings"/>
              <a:buChar char=""/>
              <a:tabLst>
                <a:tab pos="412115" algn="l"/>
              </a:tabLst>
            </a:pP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Ingest</a:t>
            </a:r>
            <a:r>
              <a:rPr sz="1800" spc="-8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into</a:t>
            </a:r>
            <a:r>
              <a:rPr sz="1800" spc="-5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Dynatrace,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 Configure</a:t>
            </a:r>
            <a:r>
              <a:rPr sz="1800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OpenPipeline,</a:t>
            </a:r>
            <a:r>
              <a:rPr sz="1800" spc="-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Configure</a:t>
            </a:r>
            <a:r>
              <a:rPr sz="1800" spc="-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92E"/>
                </a:solidFill>
                <a:latin typeface="Calibri"/>
                <a:cs typeface="Calibri"/>
              </a:rPr>
              <a:t>IAM,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 Configure</a:t>
            </a:r>
            <a:r>
              <a:rPr sz="1800" spc="-7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92E"/>
                </a:solidFill>
                <a:latin typeface="Calibri"/>
                <a:cs typeface="Calibri"/>
              </a:rPr>
              <a:t>Segments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Key</a:t>
            </a:r>
            <a:r>
              <a:rPr spc="-70" dirty="0"/>
              <a:t> </a:t>
            </a:r>
            <a:r>
              <a:rPr spc="-40" dirty="0"/>
              <a:t>Takeaways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4960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75" y="0"/>
              <a:ext cx="12163425" cy="6857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6050" y="1809750"/>
              <a:ext cx="6353175" cy="2952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48000" y="2105025"/>
              <a:ext cx="5638800" cy="2371725"/>
            </a:xfrm>
            <a:custGeom>
              <a:avLst/>
              <a:gdLst/>
              <a:ahLst/>
              <a:cxnLst/>
              <a:rect l="l" t="t" r="r" b="b"/>
              <a:pathLst>
                <a:path w="5638800" h="2371725">
                  <a:moveTo>
                    <a:pt x="5638800" y="0"/>
                  </a:moveTo>
                  <a:lnTo>
                    <a:pt x="0" y="0"/>
                  </a:lnTo>
                  <a:lnTo>
                    <a:pt x="0" y="2371725"/>
                  </a:lnTo>
                  <a:lnTo>
                    <a:pt x="5638800" y="2371725"/>
                  </a:lnTo>
                  <a:lnTo>
                    <a:pt x="5638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92217" y="2929077"/>
              <a:ext cx="2066289" cy="447675"/>
            </a:xfrm>
            <a:custGeom>
              <a:avLst/>
              <a:gdLst/>
              <a:ahLst/>
              <a:cxnLst/>
              <a:rect l="l" t="t" r="r" b="b"/>
              <a:pathLst>
                <a:path w="2066290" h="447675">
                  <a:moveTo>
                    <a:pt x="226707" y="0"/>
                  </a:moveTo>
                  <a:lnTo>
                    <a:pt x="190792" y="0"/>
                  </a:lnTo>
                  <a:lnTo>
                    <a:pt x="190792" y="83743"/>
                  </a:lnTo>
                  <a:lnTo>
                    <a:pt x="190487" y="83743"/>
                  </a:lnTo>
                  <a:lnTo>
                    <a:pt x="190487" y="115709"/>
                  </a:lnTo>
                  <a:lnTo>
                    <a:pt x="190398" y="289928"/>
                  </a:lnTo>
                  <a:lnTo>
                    <a:pt x="173939" y="326326"/>
                  </a:lnTo>
                  <a:lnTo>
                    <a:pt x="144551" y="332130"/>
                  </a:lnTo>
                  <a:lnTo>
                    <a:pt x="112217" y="332130"/>
                  </a:lnTo>
                  <a:lnTo>
                    <a:pt x="63042" y="320535"/>
                  </a:lnTo>
                  <a:lnTo>
                    <a:pt x="36449" y="280543"/>
                  </a:lnTo>
                  <a:lnTo>
                    <a:pt x="35534" y="270116"/>
                  </a:lnTo>
                  <a:lnTo>
                    <a:pt x="35534" y="177736"/>
                  </a:lnTo>
                  <a:lnTo>
                    <a:pt x="53340" y="134899"/>
                  </a:lnTo>
                  <a:lnTo>
                    <a:pt x="92176" y="117182"/>
                  </a:lnTo>
                  <a:lnTo>
                    <a:pt x="190487" y="115709"/>
                  </a:lnTo>
                  <a:lnTo>
                    <a:pt x="190487" y="83743"/>
                  </a:lnTo>
                  <a:lnTo>
                    <a:pt x="116090" y="83743"/>
                  </a:lnTo>
                  <a:lnTo>
                    <a:pt x="85344" y="86106"/>
                  </a:lnTo>
                  <a:lnTo>
                    <a:pt x="41084" y="101955"/>
                  </a:lnTo>
                  <a:lnTo>
                    <a:pt x="11023" y="133781"/>
                  </a:lnTo>
                  <a:lnTo>
                    <a:pt x="368" y="170434"/>
                  </a:lnTo>
                  <a:lnTo>
                    <a:pt x="0" y="177736"/>
                  </a:lnTo>
                  <a:lnTo>
                    <a:pt x="25" y="270116"/>
                  </a:lnTo>
                  <a:lnTo>
                    <a:pt x="11023" y="313740"/>
                  </a:lnTo>
                  <a:lnTo>
                    <a:pt x="40906" y="345567"/>
                  </a:lnTo>
                  <a:lnTo>
                    <a:pt x="85166" y="361429"/>
                  </a:lnTo>
                  <a:lnTo>
                    <a:pt x="116090" y="363778"/>
                  </a:lnTo>
                  <a:lnTo>
                    <a:pt x="149390" y="363778"/>
                  </a:lnTo>
                  <a:lnTo>
                    <a:pt x="201701" y="349758"/>
                  </a:lnTo>
                  <a:lnTo>
                    <a:pt x="216966" y="332130"/>
                  </a:lnTo>
                  <a:lnTo>
                    <a:pt x="220510" y="325043"/>
                  </a:lnTo>
                  <a:lnTo>
                    <a:pt x="223939" y="313740"/>
                  </a:lnTo>
                  <a:lnTo>
                    <a:pt x="225933" y="301840"/>
                  </a:lnTo>
                  <a:lnTo>
                    <a:pt x="226479" y="293408"/>
                  </a:lnTo>
                  <a:lnTo>
                    <a:pt x="226593" y="291655"/>
                  </a:lnTo>
                  <a:lnTo>
                    <a:pt x="226707" y="115709"/>
                  </a:lnTo>
                  <a:lnTo>
                    <a:pt x="226707" y="0"/>
                  </a:lnTo>
                  <a:close/>
                </a:path>
                <a:path w="2066290" h="447675">
                  <a:moveTo>
                    <a:pt x="509397" y="83743"/>
                  </a:moveTo>
                  <a:lnTo>
                    <a:pt x="472186" y="83743"/>
                  </a:lnTo>
                  <a:lnTo>
                    <a:pt x="381965" y="315823"/>
                  </a:lnTo>
                  <a:lnTo>
                    <a:pt x="291706" y="83743"/>
                  </a:lnTo>
                  <a:lnTo>
                    <a:pt x="254825" y="83743"/>
                  </a:lnTo>
                  <a:lnTo>
                    <a:pt x="363499" y="363461"/>
                  </a:lnTo>
                  <a:lnTo>
                    <a:pt x="330860" y="447535"/>
                  </a:lnTo>
                  <a:lnTo>
                    <a:pt x="368033" y="447535"/>
                  </a:lnTo>
                  <a:lnTo>
                    <a:pt x="509397" y="83743"/>
                  </a:lnTo>
                  <a:close/>
                </a:path>
                <a:path w="2066290" h="447675">
                  <a:moveTo>
                    <a:pt x="750036" y="178689"/>
                  </a:moveTo>
                  <a:lnTo>
                    <a:pt x="739127" y="133781"/>
                  </a:lnTo>
                  <a:lnTo>
                    <a:pt x="709853" y="102184"/>
                  </a:lnTo>
                  <a:lnTo>
                    <a:pt x="667804" y="86410"/>
                  </a:lnTo>
                  <a:lnTo>
                    <a:pt x="638771" y="83743"/>
                  </a:lnTo>
                  <a:lnTo>
                    <a:pt x="634898" y="83743"/>
                  </a:lnTo>
                  <a:lnTo>
                    <a:pt x="582371" y="92862"/>
                  </a:lnTo>
                  <a:lnTo>
                    <a:pt x="549503" y="113474"/>
                  </a:lnTo>
                  <a:lnTo>
                    <a:pt x="526859" y="154114"/>
                  </a:lnTo>
                  <a:lnTo>
                    <a:pt x="523633" y="178689"/>
                  </a:lnTo>
                  <a:lnTo>
                    <a:pt x="523633" y="363778"/>
                  </a:lnTo>
                  <a:lnTo>
                    <a:pt x="559206" y="363778"/>
                  </a:lnTo>
                  <a:lnTo>
                    <a:pt x="559206" y="177736"/>
                  </a:lnTo>
                  <a:lnTo>
                    <a:pt x="560070" y="167309"/>
                  </a:lnTo>
                  <a:lnTo>
                    <a:pt x="586752" y="127495"/>
                  </a:lnTo>
                  <a:lnTo>
                    <a:pt x="636828" y="115709"/>
                  </a:lnTo>
                  <a:lnTo>
                    <a:pt x="656551" y="117360"/>
                  </a:lnTo>
                  <a:lnTo>
                    <a:pt x="696988" y="134899"/>
                  </a:lnTo>
                  <a:lnTo>
                    <a:pt x="714463" y="177736"/>
                  </a:lnTo>
                  <a:lnTo>
                    <a:pt x="714463" y="363778"/>
                  </a:lnTo>
                  <a:lnTo>
                    <a:pt x="750036" y="363778"/>
                  </a:lnTo>
                  <a:lnTo>
                    <a:pt x="750036" y="178689"/>
                  </a:lnTo>
                  <a:close/>
                </a:path>
                <a:path w="2066290" h="447675">
                  <a:moveTo>
                    <a:pt x="1004570" y="236232"/>
                  </a:moveTo>
                  <a:lnTo>
                    <a:pt x="1004506" y="177406"/>
                  </a:lnTo>
                  <a:lnTo>
                    <a:pt x="993521" y="133781"/>
                  </a:lnTo>
                  <a:lnTo>
                    <a:pt x="968984" y="106133"/>
                  </a:lnTo>
                  <a:lnTo>
                    <a:pt x="968984" y="236232"/>
                  </a:lnTo>
                  <a:lnTo>
                    <a:pt x="968883" y="289610"/>
                  </a:lnTo>
                  <a:lnTo>
                    <a:pt x="952144" y="326326"/>
                  </a:lnTo>
                  <a:lnTo>
                    <a:pt x="943889" y="329653"/>
                  </a:lnTo>
                  <a:lnTo>
                    <a:pt x="943584" y="329653"/>
                  </a:lnTo>
                  <a:lnTo>
                    <a:pt x="934186" y="331520"/>
                  </a:lnTo>
                  <a:lnTo>
                    <a:pt x="933615" y="331520"/>
                  </a:lnTo>
                  <a:lnTo>
                    <a:pt x="922756" y="332130"/>
                  </a:lnTo>
                  <a:lnTo>
                    <a:pt x="860005" y="332130"/>
                  </a:lnTo>
                  <a:lnTo>
                    <a:pt x="819810" y="315836"/>
                  </a:lnTo>
                  <a:lnTo>
                    <a:pt x="814171" y="289610"/>
                  </a:lnTo>
                  <a:lnTo>
                    <a:pt x="814197" y="278422"/>
                  </a:lnTo>
                  <a:lnTo>
                    <a:pt x="830922" y="242023"/>
                  </a:lnTo>
                  <a:lnTo>
                    <a:pt x="860310" y="236232"/>
                  </a:lnTo>
                  <a:lnTo>
                    <a:pt x="968984" y="236232"/>
                  </a:lnTo>
                  <a:lnTo>
                    <a:pt x="968984" y="106133"/>
                  </a:lnTo>
                  <a:lnTo>
                    <a:pt x="963650" y="101955"/>
                  </a:lnTo>
                  <a:lnTo>
                    <a:pt x="944219" y="92494"/>
                  </a:lnTo>
                  <a:lnTo>
                    <a:pt x="919391" y="86106"/>
                  </a:lnTo>
                  <a:lnTo>
                    <a:pt x="888466" y="83743"/>
                  </a:lnTo>
                  <a:lnTo>
                    <a:pt x="809205" y="83743"/>
                  </a:lnTo>
                  <a:lnTo>
                    <a:pt x="809205" y="115392"/>
                  </a:lnTo>
                  <a:lnTo>
                    <a:pt x="892009" y="115392"/>
                  </a:lnTo>
                  <a:lnTo>
                    <a:pt x="912088" y="116865"/>
                  </a:lnTo>
                  <a:lnTo>
                    <a:pt x="950874" y="134569"/>
                  </a:lnTo>
                  <a:lnTo>
                    <a:pt x="968679" y="177406"/>
                  </a:lnTo>
                  <a:lnTo>
                    <a:pt x="968679" y="204584"/>
                  </a:lnTo>
                  <a:lnTo>
                    <a:pt x="855129" y="204584"/>
                  </a:lnTo>
                  <a:lnTo>
                    <a:pt x="837831" y="205701"/>
                  </a:lnTo>
                  <a:lnTo>
                    <a:pt x="789152" y="233032"/>
                  </a:lnTo>
                  <a:lnTo>
                    <a:pt x="777849" y="278422"/>
                  </a:lnTo>
                  <a:lnTo>
                    <a:pt x="777849" y="289610"/>
                  </a:lnTo>
                  <a:lnTo>
                    <a:pt x="789152" y="335013"/>
                  </a:lnTo>
                  <a:lnTo>
                    <a:pt x="802716" y="349427"/>
                  </a:lnTo>
                  <a:lnTo>
                    <a:pt x="802843" y="349567"/>
                  </a:lnTo>
                  <a:lnTo>
                    <a:pt x="819734" y="358228"/>
                  </a:lnTo>
                  <a:lnTo>
                    <a:pt x="837831" y="362381"/>
                  </a:lnTo>
                  <a:lnTo>
                    <a:pt x="855129" y="363461"/>
                  </a:lnTo>
                  <a:lnTo>
                    <a:pt x="927290" y="363461"/>
                  </a:lnTo>
                  <a:lnTo>
                    <a:pt x="943889" y="362381"/>
                  </a:lnTo>
                  <a:lnTo>
                    <a:pt x="944397" y="362381"/>
                  </a:lnTo>
                  <a:lnTo>
                    <a:pt x="962177" y="358228"/>
                  </a:lnTo>
                  <a:lnTo>
                    <a:pt x="962456" y="358228"/>
                  </a:lnTo>
                  <a:lnTo>
                    <a:pt x="979576" y="349427"/>
                  </a:lnTo>
                  <a:lnTo>
                    <a:pt x="1001826" y="313385"/>
                  </a:lnTo>
                  <a:lnTo>
                    <a:pt x="1004570" y="289610"/>
                  </a:lnTo>
                  <a:lnTo>
                    <a:pt x="1004570" y="236232"/>
                  </a:lnTo>
                  <a:close/>
                </a:path>
                <a:path w="2066290" h="447675">
                  <a:moveTo>
                    <a:pt x="1183106" y="331812"/>
                  </a:moveTo>
                  <a:lnTo>
                    <a:pt x="1123289" y="331812"/>
                  </a:lnTo>
                  <a:lnTo>
                    <a:pt x="1111631" y="331203"/>
                  </a:lnTo>
                  <a:lnTo>
                    <a:pt x="1079690" y="308114"/>
                  </a:lnTo>
                  <a:lnTo>
                    <a:pt x="1077010" y="287693"/>
                  </a:lnTo>
                  <a:lnTo>
                    <a:pt x="1077010" y="115709"/>
                  </a:lnTo>
                  <a:lnTo>
                    <a:pt x="1151750" y="115709"/>
                  </a:lnTo>
                  <a:lnTo>
                    <a:pt x="1151750" y="84061"/>
                  </a:lnTo>
                  <a:lnTo>
                    <a:pt x="1077010" y="84061"/>
                  </a:lnTo>
                  <a:lnTo>
                    <a:pt x="1077010" y="0"/>
                  </a:lnTo>
                  <a:lnTo>
                    <a:pt x="1041438" y="0"/>
                  </a:lnTo>
                  <a:lnTo>
                    <a:pt x="1041438" y="289610"/>
                  </a:lnTo>
                  <a:lnTo>
                    <a:pt x="1042174" y="301510"/>
                  </a:lnTo>
                  <a:lnTo>
                    <a:pt x="1066444" y="349567"/>
                  </a:lnTo>
                  <a:lnTo>
                    <a:pt x="1118755" y="363461"/>
                  </a:lnTo>
                  <a:lnTo>
                    <a:pt x="1183106" y="363461"/>
                  </a:lnTo>
                  <a:lnTo>
                    <a:pt x="1183106" y="331812"/>
                  </a:lnTo>
                  <a:close/>
                </a:path>
                <a:path w="2066290" h="447675">
                  <a:moveTo>
                    <a:pt x="1353235" y="84061"/>
                  </a:moveTo>
                  <a:lnTo>
                    <a:pt x="1288897" y="84061"/>
                  </a:lnTo>
                  <a:lnTo>
                    <a:pt x="1271562" y="85140"/>
                  </a:lnTo>
                  <a:lnTo>
                    <a:pt x="1222908" y="112522"/>
                  </a:lnTo>
                  <a:lnTo>
                    <a:pt x="1211567" y="157911"/>
                  </a:lnTo>
                  <a:lnTo>
                    <a:pt x="1211567" y="363778"/>
                  </a:lnTo>
                  <a:lnTo>
                    <a:pt x="1247140" y="363778"/>
                  </a:lnTo>
                  <a:lnTo>
                    <a:pt x="1247140" y="160464"/>
                  </a:lnTo>
                  <a:lnTo>
                    <a:pt x="1247813" y="149275"/>
                  </a:lnTo>
                  <a:lnTo>
                    <a:pt x="1271993" y="118186"/>
                  </a:lnTo>
                  <a:lnTo>
                    <a:pt x="1293418" y="115709"/>
                  </a:lnTo>
                  <a:lnTo>
                    <a:pt x="1352931" y="115709"/>
                  </a:lnTo>
                  <a:lnTo>
                    <a:pt x="1353235" y="115709"/>
                  </a:lnTo>
                  <a:lnTo>
                    <a:pt x="1353235" y="84061"/>
                  </a:lnTo>
                  <a:close/>
                </a:path>
                <a:path w="2066290" h="447675">
                  <a:moveTo>
                    <a:pt x="1593227" y="236232"/>
                  </a:moveTo>
                  <a:lnTo>
                    <a:pt x="1593164" y="177406"/>
                  </a:lnTo>
                  <a:lnTo>
                    <a:pt x="1582178" y="133781"/>
                  </a:lnTo>
                  <a:lnTo>
                    <a:pt x="1557655" y="106133"/>
                  </a:lnTo>
                  <a:lnTo>
                    <a:pt x="1557655" y="236232"/>
                  </a:lnTo>
                  <a:lnTo>
                    <a:pt x="1557553" y="289610"/>
                  </a:lnTo>
                  <a:lnTo>
                    <a:pt x="1540802" y="326326"/>
                  </a:lnTo>
                  <a:lnTo>
                    <a:pt x="1532547" y="329653"/>
                  </a:lnTo>
                  <a:lnTo>
                    <a:pt x="1532242" y="329653"/>
                  </a:lnTo>
                  <a:lnTo>
                    <a:pt x="1522844" y="331520"/>
                  </a:lnTo>
                  <a:lnTo>
                    <a:pt x="1522272" y="331520"/>
                  </a:lnTo>
                  <a:lnTo>
                    <a:pt x="1511414" y="332130"/>
                  </a:lnTo>
                  <a:lnTo>
                    <a:pt x="1448676" y="332130"/>
                  </a:lnTo>
                  <a:lnTo>
                    <a:pt x="1408468" y="315836"/>
                  </a:lnTo>
                  <a:lnTo>
                    <a:pt x="1402829" y="289610"/>
                  </a:lnTo>
                  <a:lnTo>
                    <a:pt x="1402854" y="278422"/>
                  </a:lnTo>
                  <a:lnTo>
                    <a:pt x="1419593" y="242023"/>
                  </a:lnTo>
                  <a:lnTo>
                    <a:pt x="1448968" y="236232"/>
                  </a:lnTo>
                  <a:lnTo>
                    <a:pt x="1557655" y="236232"/>
                  </a:lnTo>
                  <a:lnTo>
                    <a:pt x="1557655" y="106133"/>
                  </a:lnTo>
                  <a:lnTo>
                    <a:pt x="1552321" y="101955"/>
                  </a:lnTo>
                  <a:lnTo>
                    <a:pt x="1532877" y="92494"/>
                  </a:lnTo>
                  <a:lnTo>
                    <a:pt x="1508048" y="86106"/>
                  </a:lnTo>
                  <a:lnTo>
                    <a:pt x="1477137" y="83743"/>
                  </a:lnTo>
                  <a:lnTo>
                    <a:pt x="1397863" y="83743"/>
                  </a:lnTo>
                  <a:lnTo>
                    <a:pt x="1397863" y="115392"/>
                  </a:lnTo>
                  <a:lnTo>
                    <a:pt x="1480667" y="115392"/>
                  </a:lnTo>
                  <a:lnTo>
                    <a:pt x="1500746" y="116865"/>
                  </a:lnTo>
                  <a:lnTo>
                    <a:pt x="1539532" y="134569"/>
                  </a:lnTo>
                  <a:lnTo>
                    <a:pt x="1557350" y="177406"/>
                  </a:lnTo>
                  <a:lnTo>
                    <a:pt x="1557350" y="204584"/>
                  </a:lnTo>
                  <a:lnTo>
                    <a:pt x="1443799" y="204584"/>
                  </a:lnTo>
                  <a:lnTo>
                    <a:pt x="1426502" y="205701"/>
                  </a:lnTo>
                  <a:lnTo>
                    <a:pt x="1377810" y="233032"/>
                  </a:lnTo>
                  <a:lnTo>
                    <a:pt x="1366520" y="278422"/>
                  </a:lnTo>
                  <a:lnTo>
                    <a:pt x="1366520" y="289610"/>
                  </a:lnTo>
                  <a:lnTo>
                    <a:pt x="1377810" y="335013"/>
                  </a:lnTo>
                  <a:lnTo>
                    <a:pt x="1391373" y="349427"/>
                  </a:lnTo>
                  <a:lnTo>
                    <a:pt x="1391500" y="349567"/>
                  </a:lnTo>
                  <a:lnTo>
                    <a:pt x="1408391" y="358228"/>
                  </a:lnTo>
                  <a:lnTo>
                    <a:pt x="1426502" y="362381"/>
                  </a:lnTo>
                  <a:lnTo>
                    <a:pt x="1443799" y="363461"/>
                  </a:lnTo>
                  <a:lnTo>
                    <a:pt x="1515948" y="363461"/>
                  </a:lnTo>
                  <a:lnTo>
                    <a:pt x="1532559" y="362381"/>
                  </a:lnTo>
                  <a:lnTo>
                    <a:pt x="1533055" y="362381"/>
                  </a:lnTo>
                  <a:lnTo>
                    <a:pt x="1550835" y="358228"/>
                  </a:lnTo>
                  <a:lnTo>
                    <a:pt x="1551114" y="358228"/>
                  </a:lnTo>
                  <a:lnTo>
                    <a:pt x="1568246" y="349427"/>
                  </a:lnTo>
                  <a:lnTo>
                    <a:pt x="1581924" y="335013"/>
                  </a:lnTo>
                  <a:lnTo>
                    <a:pt x="1583359" y="332130"/>
                  </a:lnTo>
                  <a:lnTo>
                    <a:pt x="1587055" y="324726"/>
                  </a:lnTo>
                  <a:lnTo>
                    <a:pt x="1590484" y="313385"/>
                  </a:lnTo>
                  <a:lnTo>
                    <a:pt x="1592465" y="301523"/>
                  </a:lnTo>
                  <a:lnTo>
                    <a:pt x="1593227" y="289610"/>
                  </a:lnTo>
                  <a:lnTo>
                    <a:pt x="1593227" y="236232"/>
                  </a:lnTo>
                  <a:close/>
                </a:path>
                <a:path w="2066290" h="447675">
                  <a:moveTo>
                    <a:pt x="1819643" y="84061"/>
                  </a:moveTo>
                  <a:lnTo>
                    <a:pt x="1737487" y="84061"/>
                  </a:lnTo>
                  <a:lnTo>
                    <a:pt x="1706740" y="86423"/>
                  </a:lnTo>
                  <a:lnTo>
                    <a:pt x="1662493" y="102273"/>
                  </a:lnTo>
                  <a:lnTo>
                    <a:pt x="1632432" y="134099"/>
                  </a:lnTo>
                  <a:lnTo>
                    <a:pt x="1621802" y="170751"/>
                  </a:lnTo>
                  <a:lnTo>
                    <a:pt x="1621383" y="179006"/>
                  </a:lnTo>
                  <a:lnTo>
                    <a:pt x="1621383" y="269151"/>
                  </a:lnTo>
                  <a:lnTo>
                    <a:pt x="1632432" y="314058"/>
                  </a:lnTo>
                  <a:lnTo>
                    <a:pt x="1662303" y="345897"/>
                  </a:lnTo>
                  <a:lnTo>
                    <a:pt x="1706562" y="361746"/>
                  </a:lnTo>
                  <a:lnTo>
                    <a:pt x="1737487" y="364096"/>
                  </a:lnTo>
                  <a:lnTo>
                    <a:pt x="1819643" y="364096"/>
                  </a:lnTo>
                  <a:lnTo>
                    <a:pt x="1819643" y="332447"/>
                  </a:lnTo>
                  <a:lnTo>
                    <a:pt x="1733943" y="332447"/>
                  </a:lnTo>
                  <a:lnTo>
                    <a:pt x="1713865" y="330987"/>
                  </a:lnTo>
                  <a:lnTo>
                    <a:pt x="1675079" y="313270"/>
                  </a:lnTo>
                  <a:lnTo>
                    <a:pt x="1657273" y="270433"/>
                  </a:lnTo>
                  <a:lnTo>
                    <a:pt x="1657273" y="177736"/>
                  </a:lnTo>
                  <a:lnTo>
                    <a:pt x="1675079" y="134899"/>
                  </a:lnTo>
                  <a:lnTo>
                    <a:pt x="1713915" y="117182"/>
                  </a:lnTo>
                  <a:lnTo>
                    <a:pt x="1733943" y="115709"/>
                  </a:lnTo>
                  <a:lnTo>
                    <a:pt x="1819643" y="115709"/>
                  </a:lnTo>
                  <a:lnTo>
                    <a:pt x="1819643" y="84061"/>
                  </a:lnTo>
                  <a:close/>
                </a:path>
                <a:path w="2066290" h="447675">
                  <a:moveTo>
                    <a:pt x="2065794" y="205219"/>
                  </a:moveTo>
                  <a:lnTo>
                    <a:pt x="2062784" y="154114"/>
                  </a:lnTo>
                  <a:lnTo>
                    <a:pt x="2041588" y="115709"/>
                  </a:lnTo>
                  <a:lnTo>
                    <a:pt x="2039924" y="113474"/>
                  </a:lnTo>
                  <a:lnTo>
                    <a:pt x="2030526" y="106070"/>
                  </a:lnTo>
                  <a:lnTo>
                    <a:pt x="2030526" y="177736"/>
                  </a:lnTo>
                  <a:lnTo>
                    <a:pt x="2030526" y="205219"/>
                  </a:lnTo>
                  <a:lnTo>
                    <a:pt x="1875269" y="205219"/>
                  </a:lnTo>
                  <a:lnTo>
                    <a:pt x="1875269" y="177736"/>
                  </a:lnTo>
                  <a:lnTo>
                    <a:pt x="1892731" y="134899"/>
                  </a:lnTo>
                  <a:lnTo>
                    <a:pt x="1933181" y="117360"/>
                  </a:lnTo>
                  <a:lnTo>
                    <a:pt x="1952891" y="115709"/>
                  </a:lnTo>
                  <a:lnTo>
                    <a:pt x="1972627" y="117360"/>
                  </a:lnTo>
                  <a:lnTo>
                    <a:pt x="2013051" y="134899"/>
                  </a:lnTo>
                  <a:lnTo>
                    <a:pt x="2030526" y="177736"/>
                  </a:lnTo>
                  <a:lnTo>
                    <a:pt x="2030526" y="106070"/>
                  </a:lnTo>
                  <a:lnTo>
                    <a:pt x="2025611" y="102184"/>
                  </a:lnTo>
                  <a:lnTo>
                    <a:pt x="2007044" y="92862"/>
                  </a:lnTo>
                  <a:lnTo>
                    <a:pt x="1983562" y="86410"/>
                  </a:lnTo>
                  <a:lnTo>
                    <a:pt x="1954530" y="83743"/>
                  </a:lnTo>
                  <a:lnTo>
                    <a:pt x="1950656" y="83743"/>
                  </a:lnTo>
                  <a:lnTo>
                    <a:pt x="1898129" y="92862"/>
                  </a:lnTo>
                  <a:lnTo>
                    <a:pt x="1865261" y="113474"/>
                  </a:lnTo>
                  <a:lnTo>
                    <a:pt x="1842617" y="154114"/>
                  </a:lnTo>
                  <a:lnTo>
                    <a:pt x="1839429" y="177736"/>
                  </a:lnTo>
                  <a:lnTo>
                    <a:pt x="1839429" y="269798"/>
                  </a:lnTo>
                  <a:lnTo>
                    <a:pt x="1850301" y="313740"/>
                  </a:lnTo>
                  <a:lnTo>
                    <a:pt x="1879549" y="345351"/>
                  </a:lnTo>
                  <a:lnTo>
                    <a:pt x="1921611" y="361111"/>
                  </a:lnTo>
                  <a:lnTo>
                    <a:pt x="1950656" y="363778"/>
                  </a:lnTo>
                  <a:lnTo>
                    <a:pt x="2034743" y="363778"/>
                  </a:lnTo>
                  <a:lnTo>
                    <a:pt x="2034743" y="331812"/>
                  </a:lnTo>
                  <a:lnTo>
                    <a:pt x="1952599" y="331812"/>
                  </a:lnTo>
                  <a:lnTo>
                    <a:pt x="1932863" y="330161"/>
                  </a:lnTo>
                  <a:lnTo>
                    <a:pt x="1892427" y="312635"/>
                  </a:lnTo>
                  <a:lnTo>
                    <a:pt x="1874964" y="269798"/>
                  </a:lnTo>
                  <a:lnTo>
                    <a:pt x="1874964" y="236867"/>
                  </a:lnTo>
                  <a:lnTo>
                    <a:pt x="2065794" y="236867"/>
                  </a:lnTo>
                  <a:lnTo>
                    <a:pt x="2065794" y="20521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6945" y="2966466"/>
              <a:ext cx="151130" cy="363855"/>
            </a:xfrm>
            <a:custGeom>
              <a:avLst/>
              <a:gdLst/>
              <a:ahLst/>
              <a:cxnLst/>
              <a:rect l="l" t="t" r="r" b="b"/>
              <a:pathLst>
                <a:path w="151129" h="363854">
                  <a:moveTo>
                    <a:pt x="151047" y="0"/>
                  </a:moveTo>
                  <a:lnTo>
                    <a:pt x="91049" y="40278"/>
                  </a:lnTo>
                  <a:lnTo>
                    <a:pt x="45433" y="75611"/>
                  </a:lnTo>
                  <a:lnTo>
                    <a:pt x="8561" y="109281"/>
                  </a:lnTo>
                  <a:lnTo>
                    <a:pt x="646" y="129465"/>
                  </a:lnTo>
                  <a:lnTo>
                    <a:pt x="646" y="130744"/>
                  </a:lnTo>
                  <a:lnTo>
                    <a:pt x="0" y="132023"/>
                  </a:lnTo>
                  <a:lnTo>
                    <a:pt x="808" y="176696"/>
                  </a:lnTo>
                  <a:lnTo>
                    <a:pt x="3557" y="234956"/>
                  </a:lnTo>
                  <a:lnTo>
                    <a:pt x="7540" y="283760"/>
                  </a:lnTo>
                  <a:lnTo>
                    <a:pt x="11886" y="324743"/>
                  </a:lnTo>
                  <a:lnTo>
                    <a:pt x="16819" y="363463"/>
                  </a:lnTo>
                  <a:lnTo>
                    <a:pt x="131641" y="255734"/>
                  </a:lnTo>
                  <a:lnTo>
                    <a:pt x="131090" y="246034"/>
                  </a:lnTo>
                  <a:lnTo>
                    <a:pt x="130388" y="218653"/>
                  </a:lnTo>
                  <a:lnTo>
                    <a:pt x="130959" y="176167"/>
                  </a:lnTo>
                  <a:lnTo>
                    <a:pt x="134229" y="121154"/>
                  </a:lnTo>
                  <a:lnTo>
                    <a:pt x="141910" y="54823"/>
                  </a:lnTo>
                  <a:lnTo>
                    <a:pt x="146509" y="25313"/>
                  </a:lnTo>
                  <a:lnTo>
                    <a:pt x="151047" y="0"/>
                  </a:lnTo>
                  <a:close/>
                </a:path>
              </a:pathLst>
            </a:custGeom>
            <a:solidFill>
              <a:srgbClr val="13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6945" y="2966466"/>
              <a:ext cx="151047" cy="13649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76945" y="2928985"/>
              <a:ext cx="412750" cy="173990"/>
            </a:xfrm>
            <a:custGeom>
              <a:avLst/>
              <a:gdLst/>
              <a:ahLst/>
              <a:cxnLst/>
              <a:rect l="l" t="t" r="r" b="b"/>
              <a:pathLst>
                <a:path w="412750" h="173989">
                  <a:moveTo>
                    <a:pt x="173602" y="0"/>
                  </a:moveTo>
                  <a:lnTo>
                    <a:pt x="13584" y="135619"/>
                  </a:lnTo>
                  <a:lnTo>
                    <a:pt x="0" y="166627"/>
                  </a:lnTo>
                  <a:lnTo>
                    <a:pt x="0" y="173659"/>
                  </a:lnTo>
                  <a:lnTo>
                    <a:pt x="1293" y="168225"/>
                  </a:lnTo>
                  <a:lnTo>
                    <a:pt x="3557" y="164389"/>
                  </a:lnTo>
                  <a:lnTo>
                    <a:pt x="38813" y="142652"/>
                  </a:lnTo>
                  <a:lnTo>
                    <a:pt x="94728" y="136458"/>
                  </a:lnTo>
                  <a:lnTo>
                    <a:pt x="162044" y="132422"/>
                  </a:lnTo>
                  <a:lnTo>
                    <a:pt x="217793" y="131993"/>
                  </a:lnTo>
                  <a:lnTo>
                    <a:pt x="260654" y="133541"/>
                  </a:lnTo>
                  <a:lnTo>
                    <a:pt x="288171" y="135569"/>
                  </a:lnTo>
                  <a:lnTo>
                    <a:pt x="297890" y="136578"/>
                  </a:lnTo>
                  <a:lnTo>
                    <a:pt x="412711" y="28850"/>
                  </a:lnTo>
                  <a:lnTo>
                    <a:pt x="374060" y="22248"/>
                  </a:lnTo>
                  <a:lnTo>
                    <a:pt x="333024" y="16029"/>
                  </a:lnTo>
                  <a:lnTo>
                    <a:pt x="283982" y="9669"/>
                  </a:lnTo>
                  <a:lnTo>
                    <a:pt x="222124" y="3308"/>
                  </a:lnTo>
                  <a:lnTo>
                    <a:pt x="177246" y="79"/>
                  </a:lnTo>
                  <a:lnTo>
                    <a:pt x="173602" y="0"/>
                  </a:lnTo>
                  <a:close/>
                </a:path>
              </a:pathLst>
            </a:custGeom>
            <a:solidFill>
              <a:srgbClr val="B4D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11230" y="3233389"/>
              <a:ext cx="374650" cy="143510"/>
            </a:xfrm>
            <a:custGeom>
              <a:avLst/>
              <a:gdLst/>
              <a:ahLst/>
              <a:cxnLst/>
              <a:rect l="l" t="t" r="r" b="b"/>
              <a:pathLst>
                <a:path w="374650" h="143510">
                  <a:moveTo>
                    <a:pt x="374222" y="0"/>
                  </a:moveTo>
                  <a:lnTo>
                    <a:pt x="318307" y="6393"/>
                  </a:lnTo>
                  <a:lnTo>
                    <a:pt x="250991" y="10868"/>
                  </a:lnTo>
                  <a:lnTo>
                    <a:pt x="195192" y="11298"/>
                  </a:lnTo>
                  <a:lnTo>
                    <a:pt x="152220" y="9749"/>
                  </a:lnTo>
                  <a:lnTo>
                    <a:pt x="124591" y="7721"/>
                  </a:lnTo>
                  <a:lnTo>
                    <a:pt x="114822" y="6713"/>
                  </a:lnTo>
                  <a:lnTo>
                    <a:pt x="0" y="114760"/>
                  </a:lnTo>
                  <a:lnTo>
                    <a:pt x="38975" y="121632"/>
                  </a:lnTo>
                  <a:lnTo>
                    <a:pt x="80234" y="127976"/>
                  </a:lnTo>
                  <a:lnTo>
                    <a:pt x="129377" y="134259"/>
                  </a:lnTo>
                  <a:lnTo>
                    <a:pt x="187596" y="139894"/>
                  </a:lnTo>
                  <a:lnTo>
                    <a:pt x="231261" y="142890"/>
                  </a:lnTo>
                  <a:lnTo>
                    <a:pt x="232878" y="142890"/>
                  </a:lnTo>
                  <a:lnTo>
                    <a:pt x="235466" y="141612"/>
                  </a:lnTo>
                  <a:lnTo>
                    <a:pt x="237083" y="141612"/>
                  </a:lnTo>
                  <a:lnTo>
                    <a:pt x="293897" y="98582"/>
                  </a:lnTo>
                  <a:lnTo>
                    <a:pt x="331285" y="56221"/>
                  </a:lnTo>
                  <a:lnTo>
                    <a:pt x="363943" y="16917"/>
                  </a:lnTo>
                  <a:lnTo>
                    <a:pt x="374222" y="0"/>
                  </a:lnTo>
                  <a:close/>
                </a:path>
              </a:pathLst>
            </a:custGeom>
            <a:solidFill>
              <a:srgbClr val="6E2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0227" y="3233389"/>
              <a:ext cx="145225" cy="14257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9904" y="2975736"/>
              <a:ext cx="184785" cy="401320"/>
            </a:xfrm>
            <a:custGeom>
              <a:avLst/>
              <a:gdLst/>
              <a:ahLst/>
              <a:cxnLst/>
              <a:rect l="l" t="t" r="r" b="b"/>
              <a:pathLst>
                <a:path w="184785" h="401320">
                  <a:moveTo>
                    <a:pt x="167231" y="0"/>
                  </a:moveTo>
                  <a:lnTo>
                    <a:pt x="52397" y="108047"/>
                  </a:lnTo>
                  <a:lnTo>
                    <a:pt x="52902" y="117697"/>
                  </a:lnTo>
                  <a:lnTo>
                    <a:pt x="53529" y="144969"/>
                  </a:lnTo>
                  <a:lnTo>
                    <a:pt x="52943" y="187345"/>
                  </a:lnTo>
                  <a:lnTo>
                    <a:pt x="49809" y="242308"/>
                  </a:lnTo>
                  <a:lnTo>
                    <a:pt x="42289" y="308639"/>
                  </a:lnTo>
                  <a:lnTo>
                    <a:pt x="33314" y="363462"/>
                  </a:lnTo>
                  <a:lnTo>
                    <a:pt x="9703" y="397666"/>
                  </a:lnTo>
                  <a:lnTo>
                    <a:pt x="0" y="400543"/>
                  </a:lnTo>
                  <a:lnTo>
                    <a:pt x="2587" y="400543"/>
                  </a:lnTo>
                  <a:lnTo>
                    <a:pt x="4851" y="400863"/>
                  </a:lnTo>
                  <a:lnTo>
                    <a:pt x="7115" y="400863"/>
                  </a:lnTo>
                  <a:lnTo>
                    <a:pt x="10769" y="400943"/>
                  </a:lnTo>
                  <a:lnTo>
                    <a:pt x="171113" y="265005"/>
                  </a:lnTo>
                  <a:lnTo>
                    <a:pt x="184697" y="233677"/>
                  </a:lnTo>
                  <a:lnTo>
                    <a:pt x="184304" y="214272"/>
                  </a:lnTo>
                  <a:lnTo>
                    <a:pt x="182320" y="160358"/>
                  </a:lnTo>
                  <a:lnTo>
                    <a:pt x="176365" y="79432"/>
                  </a:lnTo>
                  <a:lnTo>
                    <a:pt x="172040" y="38560"/>
                  </a:lnTo>
                  <a:lnTo>
                    <a:pt x="168621" y="10454"/>
                  </a:lnTo>
                  <a:lnTo>
                    <a:pt x="167231" y="0"/>
                  </a:lnTo>
                  <a:close/>
                </a:path>
              </a:pathLst>
            </a:custGeom>
            <a:solidFill>
              <a:srgbClr val="73BD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48000" y="2105025"/>
            <a:ext cx="5638800" cy="2371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400">
              <a:latin typeface="Times New Roman"/>
              <a:cs typeface="Times New Roman"/>
            </a:endParaRPr>
          </a:p>
          <a:p>
            <a:pPr marR="3810" algn="ctr">
              <a:lnSpc>
                <a:spcPct val="100000"/>
              </a:lnSpc>
            </a:pPr>
            <a:r>
              <a:rPr sz="1400" spc="80" dirty="0">
                <a:solidFill>
                  <a:srgbClr val="00092E"/>
                </a:solidFill>
                <a:latin typeface="Calibri"/>
                <a:cs typeface="Calibri"/>
              </a:rPr>
              <a:t>CLO</a:t>
            </a:r>
            <a:r>
              <a:rPr sz="1400" spc="-1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00092E"/>
                </a:solidFill>
                <a:latin typeface="Calibri"/>
                <a:cs typeface="Calibri"/>
              </a:rPr>
              <a:t>UD</a:t>
            </a:r>
            <a:r>
              <a:rPr sz="1400" spc="22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spc="110" dirty="0">
                <a:solidFill>
                  <a:srgbClr val="00092E"/>
                </a:solidFill>
                <a:latin typeface="Calibri"/>
                <a:cs typeface="Calibri"/>
              </a:rPr>
              <a:t>DONE</a:t>
            </a:r>
            <a:r>
              <a:rPr sz="1400" spc="335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00092E"/>
                </a:solidFill>
                <a:latin typeface="Calibri"/>
                <a:cs typeface="Calibri"/>
              </a:rPr>
              <a:t>RIGHT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0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10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510" y="1179829"/>
            <a:ext cx="77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spc="-10" dirty="0"/>
              <a:t>Segments?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57300" y="1371600"/>
            <a:ext cx="9258300" cy="5514975"/>
            <a:chOff x="1257300" y="1371600"/>
            <a:chExt cx="9258300" cy="55149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300" y="1866900"/>
              <a:ext cx="5334000" cy="34861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0" y="4305300"/>
              <a:ext cx="5791200" cy="25526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38675" y="4276725"/>
              <a:ext cx="5848350" cy="2581275"/>
            </a:xfrm>
            <a:custGeom>
              <a:avLst/>
              <a:gdLst/>
              <a:ahLst/>
              <a:cxnLst/>
              <a:rect l="l" t="t" r="r" b="b"/>
              <a:pathLst>
                <a:path w="5848350" h="2581275">
                  <a:moveTo>
                    <a:pt x="5848350" y="2581275"/>
                  </a:moveTo>
                  <a:lnTo>
                    <a:pt x="5848350" y="0"/>
                  </a:lnTo>
                  <a:lnTo>
                    <a:pt x="0" y="0"/>
                  </a:lnTo>
                  <a:lnTo>
                    <a:pt x="0" y="2581275"/>
                  </a:lnTo>
                </a:path>
              </a:pathLst>
            </a:custGeom>
            <a:ln w="57150">
              <a:solidFill>
                <a:srgbClr val="F43C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94602" y="2162175"/>
              <a:ext cx="1501140" cy="2106930"/>
            </a:xfrm>
            <a:custGeom>
              <a:avLst/>
              <a:gdLst/>
              <a:ahLst/>
              <a:cxnLst/>
              <a:rect l="l" t="t" r="r" b="b"/>
              <a:pathLst>
                <a:path w="1501140" h="2106929">
                  <a:moveTo>
                    <a:pt x="1191351" y="1764813"/>
                  </a:moveTo>
                  <a:lnTo>
                    <a:pt x="1159537" y="1792668"/>
                  </a:lnTo>
                  <a:lnTo>
                    <a:pt x="1158462" y="1807499"/>
                  </a:lnTo>
                  <a:lnTo>
                    <a:pt x="1163233" y="1821561"/>
                  </a:lnTo>
                  <a:lnTo>
                    <a:pt x="1163320" y="1821814"/>
                  </a:lnTo>
                  <a:lnTo>
                    <a:pt x="1329817" y="2106676"/>
                  </a:lnTo>
                  <a:lnTo>
                    <a:pt x="1373473" y="2031745"/>
                  </a:lnTo>
                  <a:lnTo>
                    <a:pt x="1291717" y="2031745"/>
                  </a:lnTo>
                  <a:lnTo>
                    <a:pt x="1290477" y="1956023"/>
                  </a:lnTo>
                  <a:lnTo>
                    <a:pt x="1286738" y="1881945"/>
                  </a:lnTo>
                  <a:lnTo>
                    <a:pt x="1229105" y="1783333"/>
                  </a:lnTo>
                  <a:lnTo>
                    <a:pt x="1205928" y="1765728"/>
                  </a:lnTo>
                  <a:lnTo>
                    <a:pt x="1191351" y="1764813"/>
                  </a:lnTo>
                  <a:close/>
                </a:path>
                <a:path w="1501140" h="2106929">
                  <a:moveTo>
                    <a:pt x="1286738" y="1881945"/>
                  </a:moveTo>
                  <a:lnTo>
                    <a:pt x="1290306" y="1952244"/>
                  </a:lnTo>
                  <a:lnTo>
                    <a:pt x="1290447" y="1954151"/>
                  </a:lnTo>
                  <a:lnTo>
                    <a:pt x="1291696" y="2030476"/>
                  </a:lnTo>
                  <a:lnTo>
                    <a:pt x="1291717" y="2031745"/>
                  </a:lnTo>
                  <a:lnTo>
                    <a:pt x="1367917" y="2030476"/>
                  </a:lnTo>
                  <a:lnTo>
                    <a:pt x="1367585" y="2011933"/>
                  </a:lnTo>
                  <a:lnTo>
                    <a:pt x="1296797" y="2011933"/>
                  </a:lnTo>
                  <a:lnTo>
                    <a:pt x="1329697" y="1955448"/>
                  </a:lnTo>
                  <a:lnTo>
                    <a:pt x="1286738" y="1881945"/>
                  </a:lnTo>
                  <a:close/>
                </a:path>
                <a:path w="1501140" h="2106929">
                  <a:moveTo>
                    <a:pt x="1467774" y="1764633"/>
                  </a:moveTo>
                  <a:lnTo>
                    <a:pt x="1429946" y="1783333"/>
                  </a:lnTo>
                  <a:lnTo>
                    <a:pt x="1363750" y="1896983"/>
                  </a:lnTo>
                  <a:lnTo>
                    <a:pt x="1366520" y="1952244"/>
                  </a:lnTo>
                  <a:lnTo>
                    <a:pt x="1367917" y="2030476"/>
                  </a:lnTo>
                  <a:lnTo>
                    <a:pt x="1291717" y="2031745"/>
                  </a:lnTo>
                  <a:lnTo>
                    <a:pt x="1373473" y="2031745"/>
                  </a:lnTo>
                  <a:lnTo>
                    <a:pt x="1495932" y="1821561"/>
                  </a:lnTo>
                  <a:lnTo>
                    <a:pt x="1500685" y="1807499"/>
                  </a:lnTo>
                  <a:lnTo>
                    <a:pt x="1500770" y="1807245"/>
                  </a:lnTo>
                  <a:lnTo>
                    <a:pt x="1499792" y="1792922"/>
                  </a:lnTo>
                  <a:lnTo>
                    <a:pt x="1499774" y="1792668"/>
                  </a:lnTo>
                  <a:lnTo>
                    <a:pt x="1493520" y="1779774"/>
                  </a:lnTo>
                  <a:lnTo>
                    <a:pt x="1493396" y="1779520"/>
                  </a:lnTo>
                  <a:lnTo>
                    <a:pt x="1482090" y="1769491"/>
                  </a:lnTo>
                  <a:lnTo>
                    <a:pt x="1467774" y="1764633"/>
                  </a:lnTo>
                  <a:close/>
                </a:path>
                <a:path w="1501140" h="2106929">
                  <a:moveTo>
                    <a:pt x="1329697" y="1955448"/>
                  </a:moveTo>
                  <a:lnTo>
                    <a:pt x="1296797" y="2011933"/>
                  </a:lnTo>
                  <a:lnTo>
                    <a:pt x="1362709" y="2011933"/>
                  </a:lnTo>
                  <a:lnTo>
                    <a:pt x="1329697" y="1955448"/>
                  </a:lnTo>
                  <a:close/>
                </a:path>
                <a:path w="1501140" h="2106929">
                  <a:moveTo>
                    <a:pt x="1363750" y="1896983"/>
                  </a:moveTo>
                  <a:lnTo>
                    <a:pt x="1329697" y="1955448"/>
                  </a:lnTo>
                  <a:lnTo>
                    <a:pt x="1362709" y="2011933"/>
                  </a:lnTo>
                  <a:lnTo>
                    <a:pt x="1367585" y="2011933"/>
                  </a:lnTo>
                  <a:lnTo>
                    <a:pt x="1366587" y="1956023"/>
                  </a:lnTo>
                  <a:lnTo>
                    <a:pt x="1366520" y="1952244"/>
                  </a:lnTo>
                  <a:lnTo>
                    <a:pt x="1363750" y="1896983"/>
                  </a:lnTo>
                  <a:close/>
                </a:path>
                <a:path w="1501140" h="2106929">
                  <a:moveTo>
                    <a:pt x="724726" y="310514"/>
                  </a:moveTo>
                  <a:lnTo>
                    <a:pt x="609853" y="310514"/>
                  </a:lnTo>
                  <a:lnTo>
                    <a:pt x="662284" y="356362"/>
                  </a:lnTo>
                  <a:lnTo>
                    <a:pt x="663955" y="357759"/>
                  </a:lnTo>
                  <a:lnTo>
                    <a:pt x="716406" y="408939"/>
                  </a:lnTo>
                  <a:lnTo>
                    <a:pt x="767333" y="463803"/>
                  </a:lnTo>
                  <a:lnTo>
                    <a:pt x="816355" y="522224"/>
                  </a:lnTo>
                  <a:lnTo>
                    <a:pt x="863603" y="584332"/>
                  </a:lnTo>
                  <a:lnTo>
                    <a:pt x="864511" y="585689"/>
                  </a:lnTo>
                  <a:lnTo>
                    <a:pt x="865291" y="586782"/>
                  </a:lnTo>
                  <a:lnTo>
                    <a:pt x="907166" y="647771"/>
                  </a:lnTo>
                  <a:lnTo>
                    <a:pt x="908136" y="648985"/>
                  </a:lnTo>
                  <a:lnTo>
                    <a:pt x="909696" y="651249"/>
                  </a:lnTo>
                  <a:lnTo>
                    <a:pt x="909560" y="651249"/>
                  </a:lnTo>
                  <a:lnTo>
                    <a:pt x="951755" y="718375"/>
                  </a:lnTo>
                  <a:lnTo>
                    <a:pt x="993013" y="790448"/>
                  </a:lnTo>
                  <a:lnTo>
                    <a:pt x="1031749" y="865380"/>
                  </a:lnTo>
                  <a:lnTo>
                    <a:pt x="1067280" y="941396"/>
                  </a:lnTo>
                  <a:lnTo>
                    <a:pt x="1067840" y="942383"/>
                  </a:lnTo>
                  <a:lnTo>
                    <a:pt x="1068236" y="943227"/>
                  </a:lnTo>
                  <a:lnTo>
                    <a:pt x="1068730" y="944493"/>
                  </a:lnTo>
                  <a:lnTo>
                    <a:pt x="1090542" y="996188"/>
                  </a:lnTo>
                  <a:lnTo>
                    <a:pt x="1102234" y="1023749"/>
                  </a:lnTo>
                  <a:lnTo>
                    <a:pt x="1124234" y="1082039"/>
                  </a:lnTo>
                  <a:lnTo>
                    <a:pt x="1133730" y="1107062"/>
                  </a:lnTo>
                  <a:lnTo>
                    <a:pt x="1134135" y="1108314"/>
                  </a:lnTo>
                  <a:lnTo>
                    <a:pt x="1134548" y="1109491"/>
                  </a:lnTo>
                  <a:lnTo>
                    <a:pt x="1161884" y="1190931"/>
                  </a:lnTo>
                  <a:lnTo>
                    <a:pt x="1162257" y="1191780"/>
                  </a:lnTo>
                  <a:lnTo>
                    <a:pt x="1162595" y="1192782"/>
                  </a:lnTo>
                  <a:lnTo>
                    <a:pt x="1162974" y="1194176"/>
                  </a:lnTo>
                  <a:lnTo>
                    <a:pt x="1183007" y="1261110"/>
                  </a:lnTo>
                  <a:lnTo>
                    <a:pt x="1188974" y="1280922"/>
                  </a:lnTo>
                  <a:lnTo>
                    <a:pt x="1207972" y="1354201"/>
                  </a:lnTo>
                  <a:lnTo>
                    <a:pt x="1212469" y="1371349"/>
                  </a:lnTo>
                  <a:lnTo>
                    <a:pt x="1212758" y="1372731"/>
                  </a:lnTo>
                  <a:lnTo>
                    <a:pt x="1213117" y="1374268"/>
                  </a:lnTo>
                  <a:lnTo>
                    <a:pt x="1229773" y="1449324"/>
                  </a:lnTo>
                  <a:lnTo>
                    <a:pt x="1233043" y="1463929"/>
                  </a:lnTo>
                  <a:lnTo>
                    <a:pt x="1250069" y="1555413"/>
                  </a:lnTo>
                  <a:lnTo>
                    <a:pt x="1250622" y="1558057"/>
                  </a:lnTo>
                  <a:lnTo>
                    <a:pt x="1250712" y="1558543"/>
                  </a:lnTo>
                  <a:lnTo>
                    <a:pt x="1250889" y="1559811"/>
                  </a:lnTo>
                  <a:lnTo>
                    <a:pt x="1263930" y="1645412"/>
                  </a:lnTo>
                  <a:lnTo>
                    <a:pt x="1265428" y="1654939"/>
                  </a:lnTo>
                  <a:lnTo>
                    <a:pt x="1276025" y="1746123"/>
                  </a:lnTo>
                  <a:lnTo>
                    <a:pt x="1276857" y="1753108"/>
                  </a:lnTo>
                  <a:lnTo>
                    <a:pt x="1284983" y="1850239"/>
                  </a:lnTo>
                  <a:lnTo>
                    <a:pt x="1285209" y="1852207"/>
                  </a:lnTo>
                  <a:lnTo>
                    <a:pt x="1286738" y="1881945"/>
                  </a:lnTo>
                  <a:lnTo>
                    <a:pt x="1329697" y="1955448"/>
                  </a:lnTo>
                  <a:lnTo>
                    <a:pt x="1363750" y="1896983"/>
                  </a:lnTo>
                  <a:lnTo>
                    <a:pt x="1361599" y="1854069"/>
                  </a:lnTo>
                  <a:lnTo>
                    <a:pt x="1361505" y="1852207"/>
                  </a:lnTo>
                  <a:lnTo>
                    <a:pt x="1361407" y="1850239"/>
                  </a:lnTo>
                  <a:lnTo>
                    <a:pt x="1352803" y="1746123"/>
                  </a:lnTo>
                  <a:lnTo>
                    <a:pt x="1340993" y="1645412"/>
                  </a:lnTo>
                  <a:lnTo>
                    <a:pt x="1326006" y="1546352"/>
                  </a:lnTo>
                  <a:lnTo>
                    <a:pt x="1307846" y="1449324"/>
                  </a:lnTo>
                  <a:lnTo>
                    <a:pt x="1286637" y="1354201"/>
                  </a:lnTo>
                  <a:lnTo>
                    <a:pt x="1262506" y="1261110"/>
                  </a:lnTo>
                  <a:lnTo>
                    <a:pt x="1235455" y="1170432"/>
                  </a:lnTo>
                  <a:lnTo>
                    <a:pt x="1205738" y="1082039"/>
                  </a:lnTo>
                  <a:lnTo>
                    <a:pt x="1173226" y="996188"/>
                  </a:lnTo>
                  <a:lnTo>
                    <a:pt x="1138174" y="912876"/>
                  </a:lnTo>
                  <a:lnTo>
                    <a:pt x="1100454" y="832358"/>
                  </a:lnTo>
                  <a:lnTo>
                    <a:pt x="1060323" y="754761"/>
                  </a:lnTo>
                  <a:lnTo>
                    <a:pt x="1017651" y="680085"/>
                  </a:lnTo>
                  <a:lnTo>
                    <a:pt x="999539" y="651249"/>
                  </a:lnTo>
                  <a:lnTo>
                    <a:pt x="909696" y="651249"/>
                  </a:lnTo>
                  <a:lnTo>
                    <a:pt x="908737" y="649857"/>
                  </a:lnTo>
                  <a:lnTo>
                    <a:pt x="998664" y="649857"/>
                  </a:lnTo>
                  <a:lnTo>
                    <a:pt x="972820" y="608711"/>
                  </a:lnTo>
                  <a:lnTo>
                    <a:pt x="925829" y="540385"/>
                  </a:lnTo>
                  <a:lnTo>
                    <a:pt x="876553" y="475488"/>
                  </a:lnTo>
                  <a:lnTo>
                    <a:pt x="825119" y="414147"/>
                  </a:lnTo>
                  <a:lnTo>
                    <a:pt x="771651" y="356362"/>
                  </a:lnTo>
                  <a:lnTo>
                    <a:pt x="724726" y="310514"/>
                  </a:lnTo>
                  <a:close/>
                </a:path>
                <a:path w="1501140" h="2106929">
                  <a:moveTo>
                    <a:pt x="318549" y="136663"/>
                  </a:moveTo>
                  <a:lnTo>
                    <a:pt x="379222" y="162813"/>
                  </a:lnTo>
                  <a:lnTo>
                    <a:pt x="379589" y="163002"/>
                  </a:lnTo>
                  <a:lnTo>
                    <a:pt x="381507" y="163829"/>
                  </a:lnTo>
                  <a:lnTo>
                    <a:pt x="381205" y="163829"/>
                  </a:lnTo>
                  <a:lnTo>
                    <a:pt x="438784" y="193294"/>
                  </a:lnTo>
                  <a:lnTo>
                    <a:pt x="439205" y="193546"/>
                  </a:lnTo>
                  <a:lnTo>
                    <a:pt x="440944" y="194437"/>
                  </a:lnTo>
                  <a:lnTo>
                    <a:pt x="440689" y="194437"/>
                  </a:lnTo>
                  <a:lnTo>
                    <a:pt x="497077" y="228219"/>
                  </a:lnTo>
                  <a:lnTo>
                    <a:pt x="497663" y="228620"/>
                  </a:lnTo>
                  <a:lnTo>
                    <a:pt x="499109" y="229488"/>
                  </a:lnTo>
                  <a:lnTo>
                    <a:pt x="498927" y="229488"/>
                  </a:lnTo>
                  <a:lnTo>
                    <a:pt x="554101" y="267335"/>
                  </a:lnTo>
                  <a:lnTo>
                    <a:pt x="554645" y="267757"/>
                  </a:lnTo>
                  <a:lnTo>
                    <a:pt x="555878" y="268604"/>
                  </a:lnTo>
                  <a:lnTo>
                    <a:pt x="555736" y="268604"/>
                  </a:lnTo>
                  <a:lnTo>
                    <a:pt x="611028" y="311541"/>
                  </a:lnTo>
                  <a:lnTo>
                    <a:pt x="609853" y="310514"/>
                  </a:lnTo>
                  <a:lnTo>
                    <a:pt x="724726" y="310514"/>
                  </a:lnTo>
                  <a:lnTo>
                    <a:pt x="716406" y="302387"/>
                  </a:lnTo>
                  <a:lnTo>
                    <a:pt x="677639" y="268604"/>
                  </a:lnTo>
                  <a:lnTo>
                    <a:pt x="555878" y="268604"/>
                  </a:lnTo>
                  <a:lnTo>
                    <a:pt x="554692" y="267757"/>
                  </a:lnTo>
                  <a:lnTo>
                    <a:pt x="676666" y="267757"/>
                  </a:lnTo>
                  <a:lnTo>
                    <a:pt x="659129" y="252475"/>
                  </a:lnTo>
                  <a:lnTo>
                    <a:pt x="629602" y="229488"/>
                  </a:lnTo>
                  <a:lnTo>
                    <a:pt x="499109" y="229488"/>
                  </a:lnTo>
                  <a:lnTo>
                    <a:pt x="497720" y="228620"/>
                  </a:lnTo>
                  <a:lnTo>
                    <a:pt x="628487" y="228620"/>
                  </a:lnTo>
                  <a:lnTo>
                    <a:pt x="600075" y="206501"/>
                  </a:lnTo>
                  <a:lnTo>
                    <a:pt x="582509" y="194437"/>
                  </a:lnTo>
                  <a:lnTo>
                    <a:pt x="440944" y="194437"/>
                  </a:lnTo>
                  <a:lnTo>
                    <a:pt x="439261" y="193546"/>
                  </a:lnTo>
                  <a:lnTo>
                    <a:pt x="581212" y="193546"/>
                  </a:lnTo>
                  <a:lnTo>
                    <a:pt x="539242" y="164719"/>
                  </a:lnTo>
                  <a:lnTo>
                    <a:pt x="537762" y="163829"/>
                  </a:lnTo>
                  <a:lnTo>
                    <a:pt x="381507" y="163829"/>
                  </a:lnTo>
                  <a:lnTo>
                    <a:pt x="379645" y="163002"/>
                  </a:lnTo>
                  <a:lnTo>
                    <a:pt x="536384" y="163002"/>
                  </a:lnTo>
                  <a:lnTo>
                    <a:pt x="494006" y="137540"/>
                  </a:lnTo>
                  <a:lnTo>
                    <a:pt x="321055" y="137540"/>
                  </a:lnTo>
                  <a:lnTo>
                    <a:pt x="318549" y="136663"/>
                  </a:lnTo>
                  <a:close/>
                </a:path>
                <a:path w="1501140" h="2106929">
                  <a:moveTo>
                    <a:pt x="453160" y="115062"/>
                  </a:moveTo>
                  <a:lnTo>
                    <a:pt x="256667" y="115062"/>
                  </a:lnTo>
                  <a:lnTo>
                    <a:pt x="321055" y="137540"/>
                  </a:lnTo>
                  <a:lnTo>
                    <a:pt x="494006" y="137540"/>
                  </a:lnTo>
                  <a:lnTo>
                    <a:pt x="476884" y="127253"/>
                  </a:lnTo>
                  <a:lnTo>
                    <a:pt x="453160" y="115062"/>
                  </a:lnTo>
                  <a:close/>
                </a:path>
                <a:path w="1501140" h="2106929">
                  <a:moveTo>
                    <a:pt x="420043" y="98044"/>
                  </a:moveTo>
                  <a:lnTo>
                    <a:pt x="193801" y="98044"/>
                  </a:lnTo>
                  <a:lnTo>
                    <a:pt x="258779" y="115799"/>
                  </a:lnTo>
                  <a:lnTo>
                    <a:pt x="256667" y="115062"/>
                  </a:lnTo>
                  <a:lnTo>
                    <a:pt x="453160" y="115062"/>
                  </a:lnTo>
                  <a:lnTo>
                    <a:pt x="420043" y="98044"/>
                  </a:lnTo>
                  <a:close/>
                </a:path>
                <a:path w="1501140" h="2106929">
                  <a:moveTo>
                    <a:pt x="130048" y="85851"/>
                  </a:moveTo>
                  <a:lnTo>
                    <a:pt x="196596" y="98805"/>
                  </a:lnTo>
                  <a:lnTo>
                    <a:pt x="193801" y="98044"/>
                  </a:lnTo>
                  <a:lnTo>
                    <a:pt x="420043" y="98044"/>
                  </a:lnTo>
                  <a:lnTo>
                    <a:pt x="412876" y="94361"/>
                  </a:lnTo>
                  <a:lnTo>
                    <a:pt x="394316" y="86360"/>
                  </a:lnTo>
                  <a:lnTo>
                    <a:pt x="132969" y="86360"/>
                  </a:lnTo>
                  <a:lnTo>
                    <a:pt x="130048" y="85851"/>
                  </a:lnTo>
                  <a:close/>
                </a:path>
                <a:path w="1501140" h="2106929">
                  <a:moveTo>
                    <a:pt x="65531" y="78612"/>
                  </a:moveTo>
                  <a:lnTo>
                    <a:pt x="132969" y="86360"/>
                  </a:lnTo>
                  <a:lnTo>
                    <a:pt x="132657" y="86360"/>
                  </a:lnTo>
                  <a:lnTo>
                    <a:pt x="130048" y="85851"/>
                  </a:lnTo>
                  <a:lnTo>
                    <a:pt x="393137" y="85851"/>
                  </a:lnTo>
                  <a:lnTo>
                    <a:pt x="376933" y="78866"/>
                  </a:lnTo>
                  <a:lnTo>
                    <a:pt x="68325" y="78866"/>
                  </a:lnTo>
                  <a:lnTo>
                    <a:pt x="65531" y="78612"/>
                  </a:lnTo>
                  <a:close/>
                </a:path>
                <a:path w="1501140" h="2106929">
                  <a:moveTo>
                    <a:pt x="393137" y="85851"/>
                  </a:moveTo>
                  <a:lnTo>
                    <a:pt x="130048" y="85851"/>
                  </a:lnTo>
                  <a:lnTo>
                    <a:pt x="132969" y="86360"/>
                  </a:lnTo>
                  <a:lnTo>
                    <a:pt x="394316" y="86360"/>
                  </a:lnTo>
                  <a:lnTo>
                    <a:pt x="393137" y="85851"/>
                  </a:lnTo>
                  <a:close/>
                </a:path>
                <a:path w="1501140" h="2106929">
                  <a:moveTo>
                    <a:pt x="2921" y="0"/>
                  </a:moveTo>
                  <a:lnTo>
                    <a:pt x="0" y="76200"/>
                  </a:lnTo>
                  <a:lnTo>
                    <a:pt x="68325" y="78866"/>
                  </a:lnTo>
                  <a:lnTo>
                    <a:pt x="67743" y="78866"/>
                  </a:lnTo>
                  <a:lnTo>
                    <a:pt x="65531" y="78612"/>
                  </a:lnTo>
                  <a:lnTo>
                    <a:pt x="376344" y="78612"/>
                  </a:lnTo>
                  <a:lnTo>
                    <a:pt x="347472" y="66166"/>
                  </a:lnTo>
                  <a:lnTo>
                    <a:pt x="280670" y="42799"/>
                  </a:lnTo>
                  <a:lnTo>
                    <a:pt x="212471" y="24257"/>
                  </a:lnTo>
                  <a:lnTo>
                    <a:pt x="143128" y="10795"/>
                  </a:lnTo>
                  <a:lnTo>
                    <a:pt x="72771" y="2794"/>
                  </a:lnTo>
                  <a:lnTo>
                    <a:pt x="2921" y="0"/>
                  </a:lnTo>
                  <a:close/>
                </a:path>
                <a:path w="1501140" h="2106929">
                  <a:moveTo>
                    <a:pt x="376344" y="78612"/>
                  </a:moveTo>
                  <a:lnTo>
                    <a:pt x="65531" y="78612"/>
                  </a:lnTo>
                  <a:lnTo>
                    <a:pt x="68325" y="78866"/>
                  </a:lnTo>
                  <a:lnTo>
                    <a:pt x="376933" y="78866"/>
                  </a:lnTo>
                  <a:lnTo>
                    <a:pt x="376344" y="78612"/>
                  </a:lnTo>
                  <a:close/>
                </a:path>
              </a:pathLst>
            </a:custGeom>
            <a:solidFill>
              <a:srgbClr val="F43C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000" y="1371600"/>
              <a:ext cx="2143125" cy="19621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5775" y="3743261"/>
              <a:ext cx="785812" cy="63341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775700" y="3819588"/>
            <a:ext cx="1499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43C5A"/>
                </a:solidFill>
                <a:latin typeface="Calibri"/>
                <a:cs typeface="Calibri"/>
              </a:rPr>
              <a:t>Where</a:t>
            </a:r>
            <a:r>
              <a:rPr sz="2400" b="1" spc="-45" dirty="0">
                <a:solidFill>
                  <a:srgbClr val="F43C5A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43C5A"/>
                </a:solidFill>
                <a:latin typeface="Calibri"/>
                <a:cs typeface="Calibri"/>
              </a:rPr>
              <a:t>MZ?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510" y="1179829"/>
            <a:ext cx="77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Segments:</a:t>
            </a:r>
            <a:r>
              <a:rPr spc="-25" dirty="0"/>
              <a:t> </a:t>
            </a:r>
            <a:r>
              <a:rPr spc="-10" dirty="0"/>
              <a:t>Preconfigured</a:t>
            </a:r>
            <a:r>
              <a:rPr spc="-85" dirty="0"/>
              <a:t> </a:t>
            </a:r>
            <a:r>
              <a:rPr dirty="0"/>
              <a:t>Dynamic</a:t>
            </a:r>
            <a:r>
              <a:rPr spc="-55" dirty="0"/>
              <a:t> </a:t>
            </a:r>
            <a:r>
              <a:rPr spc="-10" dirty="0"/>
              <a:t>Filtering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725" y="1495424"/>
            <a:ext cx="9172575" cy="53625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510" y="1179829"/>
            <a:ext cx="77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Segments</a:t>
            </a:r>
            <a:r>
              <a:rPr spc="-85" dirty="0"/>
              <a:t> </a:t>
            </a:r>
            <a:r>
              <a:rPr spc="-10" dirty="0"/>
              <a:t>Implementation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935" y="1476605"/>
            <a:ext cx="10539654" cy="432181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510" y="1179829"/>
            <a:ext cx="77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Simple</a:t>
            </a:r>
            <a:r>
              <a:rPr spc="-70" dirty="0"/>
              <a:t> </a:t>
            </a:r>
            <a:r>
              <a:rPr spc="-10" dirty="0"/>
              <a:t>Segment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675" y="1581150"/>
            <a:ext cx="5715000" cy="24231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74509" y="1606613"/>
            <a:ext cx="4375150" cy="1021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Show</a:t>
            </a:r>
            <a:r>
              <a:rPr sz="2000" b="1" spc="-50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me</a:t>
            </a:r>
            <a:r>
              <a:rPr sz="2000" b="1" spc="-8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entities,</a:t>
            </a:r>
            <a:r>
              <a:rPr sz="2000" b="1" spc="-3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logs,</a:t>
            </a:r>
            <a:r>
              <a:rPr sz="2000" b="1" spc="-3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events,</a:t>
            </a:r>
            <a:r>
              <a:rPr sz="2000" b="1" spc="-3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etc.</a:t>
            </a:r>
            <a:r>
              <a:rPr sz="2000" b="1" spc="-55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766FD"/>
                </a:solidFill>
                <a:latin typeface="Calibri"/>
                <a:cs typeface="Calibri"/>
              </a:rPr>
              <a:t>of</a:t>
            </a:r>
            <a:r>
              <a:rPr sz="2000" b="1" spc="-10" dirty="0">
                <a:solidFill>
                  <a:srgbClr val="1766FD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1766FD"/>
                </a:solidFill>
                <a:latin typeface="Calibri"/>
                <a:cs typeface="Calibri"/>
              </a:rPr>
              <a:t>my </a:t>
            </a:r>
            <a:r>
              <a:rPr sz="2000" b="1" spc="-10" dirty="0">
                <a:solidFill>
                  <a:srgbClr val="1766FD"/>
                </a:solidFill>
                <a:latin typeface="Calibri"/>
                <a:cs typeface="Calibri"/>
              </a:rPr>
              <a:t>application</a:t>
            </a:r>
            <a:endParaRPr sz="20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610"/>
              </a:spcBef>
              <a:buClr>
                <a:srgbClr val="1766FD"/>
              </a:buClr>
              <a:buSzPct val="77500"/>
              <a:buFont typeface="Arial"/>
              <a:buChar char="•"/>
              <a:tabLst>
                <a:tab pos="194945" algn="l"/>
              </a:tabLst>
            </a:pPr>
            <a:r>
              <a:rPr sz="2000" spc="-10" dirty="0">
                <a:solidFill>
                  <a:srgbClr val="00092E"/>
                </a:solidFill>
                <a:latin typeface="Calibri"/>
                <a:cs typeface="Calibri"/>
              </a:rPr>
              <a:t>Equivalent</a:t>
            </a:r>
            <a:r>
              <a:rPr sz="2000" spc="-3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92E"/>
                </a:solidFill>
                <a:latin typeface="Calibri"/>
                <a:cs typeface="Calibri"/>
              </a:rPr>
              <a:t>single</a:t>
            </a:r>
            <a:r>
              <a:rPr sz="2000" spc="-50" dirty="0">
                <a:solidFill>
                  <a:srgbClr val="00092E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092E"/>
                </a:solidFill>
                <a:latin typeface="Calibri"/>
                <a:cs typeface="Calibri"/>
              </a:rPr>
              <a:t>MZ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90"/>
              </a:spcBef>
            </a:pPr>
            <a:r>
              <a:rPr dirty="0"/>
              <a:t>C</a:t>
            </a:r>
            <a:r>
              <a:rPr spc="-45" dirty="0"/>
              <a:t> </a:t>
            </a:r>
            <a:r>
              <a:rPr dirty="0"/>
              <a:t>O</a:t>
            </a:r>
            <a:r>
              <a:rPr spc="35" dirty="0"/>
              <a:t> </a:t>
            </a:r>
            <a:r>
              <a:rPr dirty="0"/>
              <a:t>N</a:t>
            </a:r>
            <a:r>
              <a:rPr spc="-40" dirty="0"/>
              <a:t> </a:t>
            </a:r>
            <a:r>
              <a:rPr dirty="0"/>
              <a:t>F</a:t>
            </a:r>
            <a:r>
              <a:rPr spc="15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D</a:t>
            </a:r>
            <a:r>
              <a:rPr spc="-20" dirty="0"/>
              <a:t> </a:t>
            </a:r>
            <a:r>
              <a:rPr dirty="0"/>
              <a:t>EN</a:t>
            </a:r>
            <a:r>
              <a:rPr spc="50" dirty="0"/>
              <a:t> 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IA</a:t>
            </a:r>
            <a:r>
              <a:rPr spc="15" dirty="0"/>
              <a:t> </a:t>
            </a:r>
            <a:r>
              <a:rPr spc="-50" dirty="0"/>
              <a:t>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595F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9954</TotalTime>
  <Words>3461</Words>
  <Application>Microsoft Macintosh PowerPoint</Application>
  <PresentationFormat>Widescreen</PresentationFormat>
  <Paragraphs>357</Paragraphs>
  <Slides>55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Consolas</vt:lpstr>
      <vt:lpstr>Times New Roman</vt:lpstr>
      <vt:lpstr>Wingdings</vt:lpstr>
      <vt:lpstr>Office Theme</vt:lpstr>
      <vt:lpstr>OpenPipeline, Segments, and IAM Policies</vt:lpstr>
      <vt:lpstr>Agenda</vt:lpstr>
      <vt:lpstr>Agenda</vt:lpstr>
      <vt:lpstr>PowerPoint Presentation</vt:lpstr>
      <vt:lpstr>Why Segments?</vt:lpstr>
      <vt:lpstr>Why Segments?</vt:lpstr>
      <vt:lpstr>Segments: Preconfigured Dynamic Filtering</vt:lpstr>
      <vt:lpstr>Segments Implementation</vt:lpstr>
      <vt:lpstr>Simple Segment</vt:lpstr>
      <vt:lpstr>Dynamic Segment</vt:lpstr>
      <vt:lpstr>Multiple Segments</vt:lpstr>
      <vt:lpstr>How it all works</vt:lpstr>
      <vt:lpstr>Building a Segment</vt:lpstr>
      <vt:lpstr>Segments and in-app filters</vt:lpstr>
      <vt:lpstr>PowerPoint Presentation</vt:lpstr>
      <vt:lpstr>PowerPoint Presentation</vt:lpstr>
      <vt:lpstr>Application with Host Group</vt:lpstr>
      <vt:lpstr>PowerPoint Presentation</vt:lpstr>
      <vt:lpstr>PowerPoint Presentation</vt:lpstr>
      <vt:lpstr>PowerPoint Presentation</vt:lpstr>
      <vt:lpstr>PowerPoint Presentation</vt:lpstr>
      <vt:lpstr>IAM Policy Statements – Storage (Grail)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IAM Policy Statements - Segments</vt:lpstr>
      <vt:lpstr>IAM Policy Statements – Default Policies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Namespace</vt:lpstr>
      <vt:lpstr>PowerPoint Presentation</vt:lpstr>
      <vt:lpstr>PowerPoint Presentation</vt:lpstr>
      <vt:lpstr>PowerPoint Presentation</vt:lpstr>
      <vt:lpstr>https://docs.dynatrace.com/docs/manage/identity-access- management/permission-management/manage-user- permissions-policies/iam-policy-boundaries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</vt:lpstr>
      <vt:lpstr>PowerPoint Presentation</vt:lpstr>
      <vt:lpstr>Key 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Yarbrough, Jeffery</cp:lastModifiedBy>
  <cp:revision>1</cp:revision>
  <dcterms:created xsi:type="dcterms:W3CDTF">2025-02-12T20:10:59Z</dcterms:created>
  <dcterms:modified xsi:type="dcterms:W3CDTF">2025-02-19T18:05:59Z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2025-01-10T00:00:00Z</vt:filetime>
  </property>
  <property fmtid="{D5CDD505-2E9C-101B-9397-08002B2CF9AE}" pid="3" name="LastSaved">
    <vt:filetime>2025-02-12T00:00:00Z</vt:filetime>
  </property>
</Properties>
</file>